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7" r:id="rId4"/>
    <p:sldId id="258" r:id="rId5"/>
    <p:sldId id="259" r:id="rId6"/>
    <p:sldId id="260" r:id="rId7"/>
    <p:sldId id="283" r:id="rId8"/>
    <p:sldId id="284" r:id="rId9"/>
    <p:sldId id="285" r:id="rId10"/>
    <p:sldId id="286" r:id="rId11"/>
    <p:sldId id="287" r:id="rId12"/>
    <p:sldId id="261" r:id="rId13"/>
    <p:sldId id="262" r:id="rId14"/>
    <p:sldId id="263" r:id="rId15"/>
    <p:sldId id="264" r:id="rId16"/>
    <p:sldId id="265" r:id="rId17"/>
    <p:sldId id="266" r:id="rId18"/>
    <p:sldId id="267" r:id="rId19"/>
    <p:sldId id="268" r:id="rId20"/>
    <p:sldId id="288" r:id="rId21"/>
    <p:sldId id="289" r:id="rId22"/>
    <p:sldId id="290" r:id="rId23"/>
    <p:sldId id="291" r:id="rId24"/>
    <p:sldId id="307" r:id="rId25"/>
    <p:sldId id="292" r:id="rId26"/>
    <p:sldId id="269" r:id="rId27"/>
    <p:sldId id="270" r:id="rId28"/>
    <p:sldId id="293" r:id="rId29"/>
    <p:sldId id="294" r:id="rId30"/>
    <p:sldId id="295" r:id="rId31"/>
    <p:sldId id="309" r:id="rId32"/>
    <p:sldId id="297" r:id="rId33"/>
    <p:sldId id="275" r:id="rId34"/>
    <p:sldId id="277" r:id="rId35"/>
    <p:sldId id="296" r:id="rId36"/>
    <p:sldId id="298" r:id="rId37"/>
    <p:sldId id="299" r:id="rId38"/>
    <p:sldId id="308" r:id="rId39"/>
    <p:sldId id="300" r:id="rId40"/>
    <p:sldId id="301" r:id="rId41"/>
    <p:sldId id="304" r:id="rId42"/>
    <p:sldId id="302" r:id="rId43"/>
    <p:sldId id="303" r:id="rId44"/>
    <p:sldId id="305" r:id="rId45"/>
    <p:sldId id="271" r:id="rId46"/>
    <p:sldId id="272" r:id="rId47"/>
    <p:sldId id="274" r:id="rId48"/>
    <p:sldId id="278" r:id="rId49"/>
    <p:sldId id="276" r:id="rId50"/>
    <p:sldId id="310" r:id="rId51"/>
    <p:sldId id="311" r:id="rId52"/>
    <p:sldId id="279" r:id="rId53"/>
    <p:sldId id="312" r:id="rId54"/>
    <p:sldId id="273" r:id="rId55"/>
    <p:sldId id="280" r:id="rId56"/>
    <p:sldId id="281" r:id="rId57"/>
    <p:sldId id="313" r:id="rId58"/>
    <p:sldId id="31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46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A4D21A-9C35-4F99-9642-A2431AA39D5A}" type="datetimeFigureOut">
              <a:rPr lang="en-US" smtClean="0"/>
              <a:pPr/>
              <a:t>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0A43-0CAE-463E-9546-F8E7F608B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4D21A-9C35-4F99-9642-A2431AA39D5A}" type="datetimeFigureOut">
              <a:rPr lang="en-US" smtClean="0"/>
              <a:pPr/>
              <a:t>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0A43-0CAE-463E-9546-F8E7F608B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4D21A-9C35-4F99-9642-A2431AA39D5A}" type="datetimeFigureOut">
              <a:rPr lang="en-US" smtClean="0"/>
              <a:pPr/>
              <a:t>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0A43-0CAE-463E-9546-F8E7F608B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4D21A-9C35-4F99-9642-A2431AA39D5A}" type="datetimeFigureOut">
              <a:rPr lang="en-US" smtClean="0"/>
              <a:pPr/>
              <a:t>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0A43-0CAE-463E-9546-F8E7F608B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A4D21A-9C35-4F99-9642-A2431AA39D5A}" type="datetimeFigureOut">
              <a:rPr lang="en-US" smtClean="0"/>
              <a:pPr/>
              <a:t>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5B0A43-0CAE-463E-9546-F8E7F608B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A4D21A-9C35-4F99-9642-A2431AA39D5A}" type="datetimeFigureOut">
              <a:rPr lang="en-US" smtClean="0"/>
              <a:pPr/>
              <a:t>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B0A43-0CAE-463E-9546-F8E7F608B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A4D21A-9C35-4F99-9642-A2431AA39D5A}" type="datetimeFigureOut">
              <a:rPr lang="en-US" smtClean="0"/>
              <a:pPr/>
              <a:t>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5B0A43-0CAE-463E-9546-F8E7F608B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A4D21A-9C35-4F99-9642-A2431AA39D5A}" type="datetimeFigureOut">
              <a:rPr lang="en-US" smtClean="0"/>
              <a:pPr/>
              <a:t>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5B0A43-0CAE-463E-9546-F8E7F608B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A4D21A-9C35-4F99-9642-A2431AA39D5A}" type="datetimeFigureOut">
              <a:rPr lang="en-US" smtClean="0"/>
              <a:pPr/>
              <a:t>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5B0A43-0CAE-463E-9546-F8E7F608B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A4D21A-9C35-4F99-9642-A2431AA39D5A}" type="datetimeFigureOut">
              <a:rPr lang="en-US" smtClean="0"/>
              <a:pPr/>
              <a:t>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B0A43-0CAE-463E-9546-F8E7F608B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A4D21A-9C35-4F99-9642-A2431AA39D5A}" type="datetimeFigureOut">
              <a:rPr lang="en-US" smtClean="0"/>
              <a:pPr/>
              <a:t>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5B0A43-0CAE-463E-9546-F8E7F608B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A4D21A-9C35-4F99-9642-A2431AA39D5A}" type="datetimeFigureOut">
              <a:rPr lang="en-US" smtClean="0"/>
              <a:pPr/>
              <a:t>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B0A43-0CAE-463E-9546-F8E7F608B23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classeval.ncsu.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9.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 528: Language Change Research Seminar</a:t>
            </a:r>
            <a:endParaRPr lang="en-US" dirty="0"/>
          </a:p>
        </p:txBody>
      </p:sp>
      <p:sp>
        <p:nvSpPr>
          <p:cNvPr id="3" name="Subtitle 2"/>
          <p:cNvSpPr>
            <a:spLocks noGrp="1"/>
          </p:cNvSpPr>
          <p:nvPr>
            <p:ph type="subTitle" idx="1"/>
          </p:nvPr>
        </p:nvSpPr>
        <p:spPr/>
        <p:txBody>
          <a:bodyPr/>
          <a:lstStyle/>
          <a:p>
            <a:r>
              <a:rPr lang="en-US" dirty="0" err="1" smtClean="0"/>
              <a:t>Sociophonetics</a:t>
            </a:r>
            <a:r>
              <a:rPr lang="en-US" dirty="0" smtClean="0"/>
              <a:t>: An Introduction</a:t>
            </a:r>
          </a:p>
          <a:p>
            <a:r>
              <a:rPr lang="en-US" dirty="0" smtClean="0"/>
              <a:t>Chapter 12: Lateral Transfer</a:t>
            </a:r>
          </a:p>
          <a:p>
            <a:r>
              <a:rPr lang="en-US" dirty="0" smtClean="0"/>
              <a:t>and Associated Articles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Weinreich</a:t>
            </a:r>
            <a:r>
              <a:rPr lang="en-US" dirty="0" smtClean="0"/>
              <a:t>, </a:t>
            </a:r>
            <a:r>
              <a:rPr lang="en-US" dirty="0" err="1" smtClean="0"/>
              <a:t>Labov</a:t>
            </a:r>
            <a:r>
              <a:rPr lang="en-US" dirty="0" smtClean="0"/>
              <a:t>, &amp; Herzog’s Five Issues (4)</a:t>
            </a:r>
            <a:endParaRPr lang="en-US" dirty="0"/>
          </a:p>
        </p:txBody>
      </p:sp>
      <p:sp>
        <p:nvSpPr>
          <p:cNvPr id="3" name="Content Placeholder 2"/>
          <p:cNvSpPr>
            <a:spLocks noGrp="1"/>
          </p:cNvSpPr>
          <p:nvPr>
            <p:ph idx="1"/>
          </p:nvPr>
        </p:nvSpPr>
        <p:spPr/>
        <p:txBody>
          <a:bodyPr/>
          <a:lstStyle/>
          <a:p>
            <a:r>
              <a:rPr lang="en-US" i="1" dirty="0" smtClean="0"/>
              <a:t>Evaluation</a:t>
            </a:r>
            <a:r>
              <a:rPr lang="en-US" dirty="0" smtClean="0"/>
              <a:t>:  What effect does a change have on linguistic structure (e.g., vowel dispersion), on communicative efficiency (q.v. functional load, mergers), and on the social standing of speakers (among other things)?</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Weinreich</a:t>
            </a:r>
            <a:r>
              <a:rPr lang="en-US" dirty="0" smtClean="0"/>
              <a:t>, </a:t>
            </a:r>
            <a:r>
              <a:rPr lang="en-US" dirty="0" err="1" smtClean="0"/>
              <a:t>Labov</a:t>
            </a:r>
            <a:r>
              <a:rPr lang="en-US" dirty="0" smtClean="0"/>
              <a:t>, &amp; Herzog’s Five Issues (5)</a:t>
            </a:r>
            <a:endParaRPr lang="en-US" dirty="0"/>
          </a:p>
        </p:txBody>
      </p:sp>
      <p:sp>
        <p:nvSpPr>
          <p:cNvPr id="3" name="Content Placeholder 2"/>
          <p:cNvSpPr>
            <a:spLocks noGrp="1"/>
          </p:cNvSpPr>
          <p:nvPr>
            <p:ph idx="1"/>
          </p:nvPr>
        </p:nvSpPr>
        <p:spPr/>
        <p:txBody>
          <a:bodyPr>
            <a:normAutofit lnSpcReduction="10000"/>
          </a:bodyPr>
          <a:lstStyle/>
          <a:p>
            <a:r>
              <a:rPr lang="en-US" i="1" dirty="0" smtClean="0"/>
              <a:t>Actuation</a:t>
            </a:r>
            <a:r>
              <a:rPr lang="en-US" dirty="0" smtClean="0"/>
              <a:t>: Why does a change happen where and when it does?  —</a:t>
            </a:r>
            <a:r>
              <a:rPr lang="en-US" dirty="0" err="1" smtClean="0"/>
              <a:t>Labov</a:t>
            </a:r>
            <a:r>
              <a:rPr lang="en-US" dirty="0" smtClean="0"/>
              <a:t> considers this question to be the most intractable one.</a:t>
            </a:r>
          </a:p>
          <a:p>
            <a:endParaRPr lang="en-US" dirty="0" smtClean="0"/>
          </a:p>
          <a:p>
            <a:r>
              <a:rPr lang="en-US" dirty="0" smtClean="0"/>
              <a:t>We’ve already seen what Thomason &amp; Kaufmann and </a:t>
            </a:r>
            <a:r>
              <a:rPr lang="en-US" dirty="0" err="1" smtClean="0"/>
              <a:t>Ohala</a:t>
            </a:r>
            <a:r>
              <a:rPr lang="en-US" dirty="0" smtClean="0"/>
              <a:t> had to say about this issue.</a:t>
            </a:r>
          </a:p>
          <a:p>
            <a:r>
              <a:rPr lang="en-US" dirty="0" err="1" smtClean="0"/>
              <a:t>Labov</a:t>
            </a:r>
            <a:r>
              <a:rPr lang="en-US" dirty="0" smtClean="0"/>
              <a:t> tended to omit the “where and when” part from his later definitions of actuation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Weinreich</a:t>
            </a:r>
            <a:r>
              <a:rPr lang="en-US" dirty="0" smtClean="0"/>
              <a:t>, </a:t>
            </a:r>
            <a:r>
              <a:rPr lang="en-US" dirty="0" err="1" smtClean="0"/>
              <a:t>Labov</a:t>
            </a:r>
            <a:r>
              <a:rPr lang="en-US" dirty="0" smtClean="0"/>
              <a:t>, &amp; Herzog (1968)</a:t>
            </a:r>
            <a:endParaRPr lang="en-US" dirty="0"/>
          </a:p>
        </p:txBody>
      </p:sp>
      <p:sp>
        <p:nvSpPr>
          <p:cNvPr id="3" name="Content Placeholder 2"/>
          <p:cNvSpPr>
            <a:spLocks noGrp="1"/>
          </p:cNvSpPr>
          <p:nvPr>
            <p:ph idx="1"/>
          </p:nvPr>
        </p:nvSpPr>
        <p:spPr>
          <a:xfrm>
            <a:off x="457200" y="1828800"/>
            <a:ext cx="8229600" cy="4267200"/>
          </a:xfrm>
        </p:spPr>
        <p:txBody>
          <a:bodyPr>
            <a:normAutofit/>
          </a:bodyPr>
          <a:lstStyle/>
          <a:p>
            <a:r>
              <a:rPr lang="en-US" sz="4000" dirty="0"/>
              <a:t>After that, WLH go into some history to show the deficiencies in their predecessors’ ideas.</a:t>
            </a:r>
          </a:p>
          <a:p>
            <a:pPr>
              <a:buNone/>
            </a:pPr>
            <a:r>
              <a:rPr lang="en-US" sz="4000"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Weinreich</a:t>
            </a:r>
            <a:r>
              <a:rPr lang="en-US" dirty="0" smtClean="0"/>
              <a:t>, </a:t>
            </a:r>
            <a:r>
              <a:rPr lang="en-US" dirty="0" err="1" smtClean="0"/>
              <a:t>Labov</a:t>
            </a:r>
            <a:r>
              <a:rPr lang="en-US" dirty="0" smtClean="0"/>
              <a:t>, &amp; Herzog (1968)</a:t>
            </a:r>
            <a:endParaRPr lang="en-US" dirty="0"/>
          </a:p>
        </p:txBody>
      </p:sp>
      <p:sp>
        <p:nvSpPr>
          <p:cNvPr id="3" name="Content Placeholder 2"/>
          <p:cNvSpPr>
            <a:spLocks noGrp="1"/>
          </p:cNvSpPr>
          <p:nvPr>
            <p:ph idx="1"/>
          </p:nvPr>
        </p:nvSpPr>
        <p:spPr>
          <a:xfrm>
            <a:off x="457200" y="1447800"/>
            <a:ext cx="8229600" cy="5105400"/>
          </a:xfrm>
        </p:spPr>
        <p:txBody>
          <a:bodyPr>
            <a:noAutofit/>
          </a:bodyPr>
          <a:lstStyle/>
          <a:p>
            <a:r>
              <a:rPr lang="en-US" sz="1600" dirty="0" smtClean="0"/>
              <a:t>Hermann Paul was the guy who (1880) really set the </a:t>
            </a:r>
            <a:r>
              <a:rPr lang="en-US" sz="1600" dirty="0" err="1" smtClean="0"/>
              <a:t>Neogrammarians</a:t>
            </a:r>
            <a:r>
              <a:rPr lang="en-US" sz="1600" dirty="0" smtClean="0"/>
              <a:t>’ ideas down on paper</a:t>
            </a:r>
          </a:p>
          <a:p>
            <a:pPr>
              <a:buNone/>
            </a:pPr>
            <a:r>
              <a:rPr lang="en-US" sz="1600" dirty="0" smtClean="0"/>
              <a:t> </a:t>
            </a:r>
          </a:p>
          <a:p>
            <a:r>
              <a:rPr lang="en-US" sz="1600" dirty="0" smtClean="0"/>
              <a:t>Paul put a lot of emphasis on the role of individuals and what we’d now call </a:t>
            </a:r>
            <a:r>
              <a:rPr lang="en-US" sz="1600" i="1" dirty="0" smtClean="0"/>
              <a:t>idiolect</a:t>
            </a:r>
            <a:r>
              <a:rPr lang="en-US" sz="1600" dirty="0"/>
              <a:t> </a:t>
            </a:r>
            <a:endParaRPr lang="en-US" sz="1600" dirty="0" smtClean="0"/>
          </a:p>
          <a:p>
            <a:endParaRPr lang="en-US" sz="1600" dirty="0" smtClean="0"/>
          </a:p>
          <a:p>
            <a:r>
              <a:rPr lang="en-US" sz="1600" dirty="0" smtClean="0"/>
              <a:t>He also recognized </a:t>
            </a:r>
            <a:r>
              <a:rPr lang="en-US" sz="1600" i="1" dirty="0" err="1" smtClean="0"/>
              <a:t>Sprachusus</a:t>
            </a:r>
            <a:r>
              <a:rPr lang="en-US" sz="1600" dirty="0" smtClean="0"/>
              <a:t>, or “Language Custom,” which represented a sort of average of everybody in the speech community’s speech</a:t>
            </a:r>
          </a:p>
          <a:p>
            <a:pPr>
              <a:buNone/>
            </a:pPr>
            <a:r>
              <a:rPr lang="en-US" sz="1600" dirty="0" smtClean="0"/>
              <a:t> </a:t>
            </a:r>
          </a:p>
          <a:p>
            <a:r>
              <a:rPr lang="en-US" sz="1600" dirty="0" smtClean="0"/>
              <a:t>Note that Paul sounds a lot like </a:t>
            </a:r>
            <a:r>
              <a:rPr lang="en-US" sz="1600" dirty="0" err="1" smtClean="0"/>
              <a:t>Ohala</a:t>
            </a:r>
            <a:r>
              <a:rPr lang="en-US" sz="1600" dirty="0" smtClean="0"/>
              <a:t> in locating linguistic change with language learners.  WLH say that Paul doesn’t provide any observed pattern of learning failures, but it’s also true that the study of language acquisition didn’t exist in Paul’s day </a:t>
            </a:r>
          </a:p>
          <a:p>
            <a:pPr>
              <a:buNone/>
            </a:pPr>
            <a:r>
              <a:rPr lang="en-US" sz="1600" dirty="0" smtClean="0"/>
              <a:t> </a:t>
            </a:r>
          </a:p>
          <a:p>
            <a:r>
              <a:rPr lang="en-US" sz="1600" dirty="0" smtClean="0"/>
              <a:t>Paul relies on the principle of least effort, which we’ve discussed before</a:t>
            </a:r>
          </a:p>
          <a:p>
            <a:pPr>
              <a:buNone/>
            </a:pPr>
            <a:r>
              <a:rPr lang="en-US" sz="1600" dirty="0" smtClean="0"/>
              <a:t> </a:t>
            </a:r>
          </a:p>
          <a:p>
            <a:r>
              <a:rPr lang="en-US" sz="1600" dirty="0" smtClean="0"/>
              <a:t>WLH say that Paul not only didn’t answer the actuation riddle, he never even formulated it </a:t>
            </a:r>
          </a:p>
          <a:p>
            <a:endParaRPr lang="en-US" sz="1600" dirty="0" smtClean="0"/>
          </a:p>
          <a:p>
            <a:r>
              <a:rPr lang="en-US" sz="1600" dirty="0" smtClean="0"/>
              <a:t>I think that WLH didn’t like Paul’s dependence on the idiolect because they were more wrapped up in group identity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Weinreich</a:t>
            </a:r>
            <a:r>
              <a:rPr lang="en-US" dirty="0" smtClean="0"/>
              <a:t>, </a:t>
            </a:r>
            <a:r>
              <a:rPr lang="en-US" dirty="0" err="1" smtClean="0"/>
              <a:t>Labov</a:t>
            </a:r>
            <a:r>
              <a:rPr lang="en-US" dirty="0" smtClean="0"/>
              <a:t>, &amp; Herzog (1968)</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20000"/>
          </a:bodyPr>
          <a:lstStyle/>
          <a:p>
            <a:r>
              <a:rPr lang="en-US" dirty="0"/>
              <a:t>Ferdinand de Saussure:  In spite of switching the focus of linguistics from </a:t>
            </a:r>
            <a:r>
              <a:rPr lang="en-US" dirty="0" err="1"/>
              <a:t>diachrony</a:t>
            </a:r>
            <a:r>
              <a:rPr lang="en-US" dirty="0"/>
              <a:t> to synchrony, he didn’t have a different notion of the language as it changed—he still viewed it as homogeneous (and he viewed </a:t>
            </a:r>
            <a:r>
              <a:rPr lang="en-US" i="1" dirty="0"/>
              <a:t>langue</a:t>
            </a:r>
            <a:r>
              <a:rPr lang="en-US" dirty="0"/>
              <a:t> as homogeneous within a community</a:t>
            </a:r>
            <a:r>
              <a:rPr lang="en-US" dirty="0" smtClean="0"/>
              <a:t>)</a:t>
            </a:r>
            <a:endParaRPr lang="en-US" dirty="0"/>
          </a:p>
          <a:p>
            <a:pPr>
              <a:buNone/>
            </a:pPr>
            <a:r>
              <a:rPr lang="en-US" dirty="0"/>
              <a:t> </a:t>
            </a:r>
          </a:p>
          <a:p>
            <a:r>
              <a:rPr lang="en-US" dirty="0" smtClean="0"/>
              <a:t>Saussure </a:t>
            </a:r>
            <a:r>
              <a:rPr lang="en-US" dirty="0"/>
              <a:t>viewed </a:t>
            </a:r>
            <a:r>
              <a:rPr lang="en-US" i="1" dirty="0"/>
              <a:t>parole</a:t>
            </a:r>
            <a:r>
              <a:rPr lang="en-US" dirty="0"/>
              <a:t> </a:t>
            </a:r>
            <a:r>
              <a:rPr lang="en-US" dirty="0" smtClean="0"/>
              <a:t>(the social uses of language) as </a:t>
            </a:r>
            <a:r>
              <a:rPr lang="en-US" dirty="0"/>
              <a:t>heterogeneous, but he didn’t have as much to say about </a:t>
            </a:r>
            <a:r>
              <a:rPr lang="en-US" dirty="0" smtClean="0"/>
              <a:t>it</a:t>
            </a:r>
            <a:endParaRPr lang="en-US" dirty="0"/>
          </a:p>
          <a:p>
            <a:pPr>
              <a:buNone/>
            </a:pPr>
            <a:r>
              <a:rPr lang="en-US" dirty="0"/>
              <a:t> </a:t>
            </a:r>
          </a:p>
          <a:p>
            <a:r>
              <a:rPr lang="en-US" dirty="0" smtClean="0"/>
              <a:t>Basically</a:t>
            </a:r>
            <a:r>
              <a:rPr lang="en-US" dirty="0"/>
              <a:t>, WLH say that Saussure didn’t address the concept of speakers having variation within their own </a:t>
            </a:r>
            <a:r>
              <a:rPr lang="en-US" dirty="0" smtClean="0"/>
              <a:t>speech </a:t>
            </a:r>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Weinreich</a:t>
            </a:r>
            <a:r>
              <a:rPr lang="en-US" dirty="0" smtClean="0"/>
              <a:t>, </a:t>
            </a:r>
            <a:r>
              <a:rPr lang="en-US" dirty="0" err="1" smtClean="0"/>
              <a:t>Labov</a:t>
            </a:r>
            <a:r>
              <a:rPr lang="en-US" dirty="0" smtClean="0"/>
              <a:t>, &amp; Herzog (1968)</a:t>
            </a:r>
            <a:endParaRPr lang="en-US" dirty="0"/>
          </a:p>
        </p:txBody>
      </p:sp>
      <p:sp>
        <p:nvSpPr>
          <p:cNvPr id="3" name="Content Placeholder 2"/>
          <p:cNvSpPr>
            <a:spLocks noGrp="1"/>
          </p:cNvSpPr>
          <p:nvPr>
            <p:ph idx="1"/>
          </p:nvPr>
        </p:nvSpPr>
        <p:spPr>
          <a:xfrm>
            <a:off x="457200" y="1600200"/>
            <a:ext cx="8229600" cy="4953000"/>
          </a:xfrm>
        </p:spPr>
        <p:txBody>
          <a:bodyPr>
            <a:normAutofit fontScale="47500" lnSpcReduction="20000"/>
          </a:bodyPr>
          <a:lstStyle/>
          <a:p>
            <a:r>
              <a:rPr lang="en-US" dirty="0" err="1"/>
              <a:t>Structuralists</a:t>
            </a:r>
            <a:r>
              <a:rPr lang="en-US" dirty="0"/>
              <a:t>:  Although they were starting to recognize variation within the community, they still ignored variation within a person’s speech.</a:t>
            </a:r>
          </a:p>
          <a:p>
            <a:pPr>
              <a:buNone/>
            </a:pPr>
            <a:r>
              <a:rPr lang="en-US" dirty="0"/>
              <a:t> </a:t>
            </a:r>
          </a:p>
          <a:p>
            <a:r>
              <a:rPr lang="en-US" dirty="0" smtClean="0"/>
              <a:t>Note </a:t>
            </a:r>
            <a:r>
              <a:rPr lang="en-US" dirty="0"/>
              <a:t>that Bloomfield was thinking about change in terms of prestige (but </a:t>
            </a:r>
            <a:r>
              <a:rPr lang="en-US" i="1" dirty="0"/>
              <a:t>overt</a:t>
            </a:r>
            <a:r>
              <a:rPr lang="en-US" dirty="0"/>
              <a:t> prestige).  Also, note that WLH say that the origin vs. diffusion dichotomy was inherited from the </a:t>
            </a:r>
            <a:r>
              <a:rPr lang="en-US" dirty="0" err="1"/>
              <a:t>Neogrammarians</a:t>
            </a:r>
            <a:r>
              <a:rPr lang="en-US" dirty="0"/>
              <a:t>.</a:t>
            </a:r>
          </a:p>
          <a:p>
            <a:pPr>
              <a:buNone/>
            </a:pPr>
            <a:r>
              <a:rPr lang="en-US" dirty="0"/>
              <a:t> </a:t>
            </a:r>
          </a:p>
          <a:p>
            <a:r>
              <a:rPr lang="en-US" dirty="0" err="1" smtClean="0"/>
              <a:t>Hockett</a:t>
            </a:r>
            <a:r>
              <a:rPr lang="en-US" dirty="0" smtClean="0"/>
              <a:t> </a:t>
            </a:r>
            <a:r>
              <a:rPr lang="en-US" dirty="0"/>
              <a:t>was one of the last of the </a:t>
            </a:r>
            <a:r>
              <a:rPr lang="en-US" dirty="0" err="1"/>
              <a:t>Structuralists</a:t>
            </a:r>
            <a:r>
              <a:rPr lang="en-US" dirty="0"/>
              <a:t>.  WLH (and </a:t>
            </a:r>
            <a:r>
              <a:rPr lang="en-US" dirty="0" err="1"/>
              <a:t>Labov</a:t>
            </a:r>
            <a:r>
              <a:rPr lang="en-US" dirty="0"/>
              <a:t> several times later on) quote </a:t>
            </a:r>
            <a:r>
              <a:rPr lang="en-US" dirty="0" err="1"/>
              <a:t>Hockett’s</a:t>
            </a:r>
            <a:r>
              <a:rPr lang="en-US" dirty="0"/>
              <a:t> “eloquently baffled account:”</a:t>
            </a:r>
          </a:p>
          <a:p>
            <a:pPr>
              <a:buNone/>
            </a:pPr>
            <a:r>
              <a:rPr lang="en-US" dirty="0"/>
              <a:t> </a:t>
            </a:r>
          </a:p>
          <a:p>
            <a:r>
              <a:rPr lang="en-US" dirty="0" smtClean="0"/>
              <a:t>Sound </a:t>
            </a:r>
            <a:r>
              <a:rPr lang="en-US" dirty="0"/>
              <a:t>change itself is constant and slow.  A phonemic restructuring, on the other hand, must in a sense be absolutely sudden.  …  Yet there is no reason to believe that we would ever be able to detect this kind of sudden event by direct observation …</a:t>
            </a:r>
          </a:p>
          <a:p>
            <a:pPr>
              <a:buNone/>
            </a:pPr>
            <a:r>
              <a:rPr lang="en-US" dirty="0"/>
              <a:t> </a:t>
            </a:r>
          </a:p>
          <a:p>
            <a:r>
              <a:rPr lang="en-US" dirty="0"/>
              <a:t>Here’s an earlier quote from Leonard Bloomfield:</a:t>
            </a:r>
          </a:p>
          <a:p>
            <a:pPr>
              <a:buNone/>
            </a:pPr>
            <a:r>
              <a:rPr lang="en-US" dirty="0"/>
              <a:t> </a:t>
            </a:r>
          </a:p>
          <a:p>
            <a:r>
              <a:rPr lang="en-US" dirty="0" smtClean="0"/>
              <a:t>… </a:t>
            </a:r>
            <a:r>
              <a:rPr lang="en-US" dirty="0"/>
              <a:t>the process of linguistic change has never been directly observed; we shall see that such observation, with our present facilities, is inconceivable.</a:t>
            </a:r>
          </a:p>
          <a:p>
            <a:pPr>
              <a:buNone/>
            </a:pPr>
            <a:r>
              <a:rPr lang="en-US" dirty="0"/>
              <a:t> </a:t>
            </a:r>
          </a:p>
          <a:p>
            <a:r>
              <a:rPr lang="en-US" dirty="0" smtClean="0"/>
              <a:t>WLH </a:t>
            </a:r>
            <a:r>
              <a:rPr lang="en-US" dirty="0"/>
              <a:t>say (p. 129) that they think the </a:t>
            </a:r>
            <a:r>
              <a:rPr lang="en-US" dirty="0" err="1"/>
              <a:t>Structuralists</a:t>
            </a:r>
            <a:r>
              <a:rPr lang="en-US" dirty="0"/>
              <a:t> improperly distinguish the origin and propagation of a change.  That has to do with the fact that </a:t>
            </a:r>
            <a:r>
              <a:rPr lang="en-US" dirty="0" err="1"/>
              <a:t>Labov</a:t>
            </a:r>
            <a:r>
              <a:rPr lang="en-US" dirty="0"/>
              <a:t> thinks that a change isn’t a change until it begins to spread.  (This isn’t the same as my idea about why the distinction between origin and spread is artificial.)</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Weinreich</a:t>
            </a:r>
            <a:r>
              <a:rPr lang="en-US" dirty="0" smtClean="0"/>
              <a:t>, </a:t>
            </a:r>
            <a:r>
              <a:rPr lang="en-US" dirty="0" err="1" smtClean="0"/>
              <a:t>Labov</a:t>
            </a:r>
            <a:r>
              <a:rPr lang="en-US" dirty="0" smtClean="0"/>
              <a:t>, &amp; Herzog (1968)</a:t>
            </a:r>
            <a:endParaRPr lang="en-US" dirty="0"/>
          </a:p>
        </p:txBody>
      </p:sp>
      <p:sp>
        <p:nvSpPr>
          <p:cNvPr id="3" name="Content Placeholder 2"/>
          <p:cNvSpPr>
            <a:spLocks noGrp="1"/>
          </p:cNvSpPr>
          <p:nvPr>
            <p:ph idx="1"/>
          </p:nvPr>
        </p:nvSpPr>
        <p:spPr>
          <a:xfrm>
            <a:off x="457200" y="1524000"/>
            <a:ext cx="8229600" cy="4800600"/>
          </a:xfrm>
        </p:spPr>
        <p:txBody>
          <a:bodyPr>
            <a:normAutofit fontScale="62500" lnSpcReduction="20000"/>
          </a:bodyPr>
          <a:lstStyle/>
          <a:p>
            <a:r>
              <a:rPr lang="en-US" sz="3800" dirty="0"/>
              <a:t>Generativists:  WLH don’t have much to say about them except to say </a:t>
            </a:r>
            <a:r>
              <a:rPr lang="en-US" sz="3800" dirty="0" smtClean="0"/>
              <a:t>that, </a:t>
            </a:r>
            <a:r>
              <a:rPr lang="en-US" sz="3800" dirty="0"/>
              <a:t>by creating the “ideal speaker-listener,” they have the same problem as earlier linguists—they ignore intra-speaker linguistic differences (sort of like Bloch’s definition of idiolect being narrowed to a single interaction</a:t>
            </a:r>
            <a:r>
              <a:rPr lang="en-US" sz="3800" dirty="0" smtClean="0"/>
              <a:t>)</a:t>
            </a:r>
          </a:p>
          <a:p>
            <a:pPr>
              <a:buNone/>
            </a:pPr>
            <a:endParaRPr lang="en-US" sz="3800" dirty="0"/>
          </a:p>
          <a:p>
            <a:r>
              <a:rPr lang="en-US" sz="3800" dirty="0" smtClean="0"/>
              <a:t>In </a:t>
            </a:r>
            <a:r>
              <a:rPr lang="en-US" sz="3800" dirty="0"/>
              <a:t>other words, Generativists don’t care about structured </a:t>
            </a:r>
            <a:r>
              <a:rPr lang="en-US" sz="3800" dirty="0" smtClean="0"/>
              <a:t>heterogeneity</a:t>
            </a:r>
            <a:endParaRPr lang="en-US" sz="3800" dirty="0"/>
          </a:p>
          <a:p>
            <a:pPr>
              <a:buNone/>
            </a:pPr>
            <a:r>
              <a:rPr lang="en-US" sz="3800" dirty="0"/>
              <a:t> </a:t>
            </a:r>
          </a:p>
          <a:p>
            <a:r>
              <a:rPr lang="en-US" sz="3800" dirty="0"/>
              <a:t>p. 144: “the generative model for the description of language as a homogeneous object is needlessly </a:t>
            </a:r>
            <a:r>
              <a:rPr lang="en-US" sz="3800" dirty="0" smtClean="0"/>
              <a:t>unrealistic”</a:t>
            </a:r>
            <a:endParaRPr lang="en-US" sz="3800" dirty="0"/>
          </a:p>
          <a:p>
            <a:pPr>
              <a:buNone/>
            </a:pPr>
            <a:r>
              <a:rPr lang="en-US" sz="3800" dirty="0"/>
              <a:t> </a:t>
            </a:r>
          </a:p>
          <a:p>
            <a:r>
              <a:rPr lang="en-US" sz="3800" dirty="0"/>
              <a:t>p. 151: </a:t>
            </a:r>
            <a:r>
              <a:rPr lang="en-US" sz="3800" dirty="0" err="1"/>
              <a:t>structuredness</a:t>
            </a:r>
            <a:r>
              <a:rPr lang="en-US" sz="3800" dirty="0"/>
              <a:t> </a:t>
            </a:r>
            <a:r>
              <a:rPr lang="en-US" sz="3800" dirty="0">
                <a:sym typeface="Symbol"/>
              </a:rPr>
              <a:t></a:t>
            </a:r>
            <a:r>
              <a:rPr lang="en-US" sz="3800" dirty="0"/>
              <a:t> homogeneity</a:t>
            </a:r>
          </a:p>
          <a:p>
            <a:pPr>
              <a:buNone/>
            </a:pPr>
            <a:r>
              <a:rPr lang="en-US" dirty="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Weinreich</a:t>
            </a:r>
            <a:r>
              <a:rPr lang="en-US" dirty="0" smtClean="0"/>
              <a:t>, </a:t>
            </a:r>
            <a:r>
              <a:rPr lang="en-US" dirty="0" err="1" smtClean="0"/>
              <a:t>Labov</a:t>
            </a:r>
            <a:r>
              <a:rPr lang="en-US" dirty="0" smtClean="0"/>
              <a:t>, &amp; Herzog (1968)</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smtClean="0"/>
              <a:t>pp. 163-64:  They discuss the “multilayer” approach (wherein speakers switch between dialects/</a:t>
            </a:r>
            <a:r>
              <a:rPr lang="en-US" dirty="0" err="1" smtClean="0"/>
              <a:t>sociolects</a:t>
            </a:r>
            <a:r>
              <a:rPr lang="en-US" dirty="0" smtClean="0"/>
              <a:t>/etc. as an alternative to “dialect borrowing”</a:t>
            </a:r>
          </a:p>
          <a:p>
            <a:pPr>
              <a:buNone/>
            </a:pPr>
            <a:endParaRPr lang="en-US" dirty="0" smtClean="0"/>
          </a:p>
          <a:p>
            <a:r>
              <a:rPr lang="en-US" dirty="0" smtClean="0"/>
              <a:t>Then </a:t>
            </a:r>
            <a:r>
              <a:rPr lang="en-US" dirty="0"/>
              <a:t>they go into </a:t>
            </a:r>
            <a:r>
              <a:rPr lang="en-US" i="1" dirty="0"/>
              <a:t>variable rules</a:t>
            </a:r>
            <a:r>
              <a:rPr lang="en-US" dirty="0"/>
              <a:t>, which are like a generative rule, but with social or stylistic factors entering the picture, producing rules that operate only some of the time.</a:t>
            </a:r>
          </a:p>
          <a:p>
            <a:pPr>
              <a:buNone/>
            </a:pPr>
            <a:r>
              <a:rPr lang="en-US" dirty="0"/>
              <a:t> </a:t>
            </a:r>
          </a:p>
          <a:p>
            <a:r>
              <a:rPr lang="en-US" dirty="0" smtClean="0"/>
              <a:t>Variable </a:t>
            </a:r>
            <a:r>
              <a:rPr lang="en-US" dirty="0"/>
              <a:t>rules were supposed to be a way of explaining the so-called “free variation” that earlier linguists used as a trash pile for unexplained </a:t>
            </a:r>
            <a:r>
              <a:rPr lang="en-US" dirty="0" smtClean="0"/>
              <a:t>variation</a:t>
            </a:r>
          </a:p>
          <a:p>
            <a:endParaRPr lang="en-US" dirty="0"/>
          </a:p>
          <a:p>
            <a:r>
              <a:rPr lang="en-US" dirty="0" smtClean="0">
                <a:sym typeface="Symbol"/>
              </a:rPr>
              <a:t>This led to the </a:t>
            </a:r>
            <a:r>
              <a:rPr lang="en-US" dirty="0" smtClean="0"/>
              <a:t>development </a:t>
            </a:r>
            <a:r>
              <a:rPr lang="en-US" dirty="0"/>
              <a:t>of VARBRUL (</a:t>
            </a:r>
            <a:r>
              <a:rPr lang="en-US" dirty="0" err="1"/>
              <a:t>Cedergren</a:t>
            </a:r>
            <a:r>
              <a:rPr lang="en-US" dirty="0"/>
              <a:t> &amp; </a:t>
            </a:r>
            <a:r>
              <a:rPr lang="en-US" dirty="0" err="1"/>
              <a:t>Sankoff</a:t>
            </a:r>
            <a:r>
              <a:rPr lang="en-US" dirty="0"/>
              <a:t>, 1974)</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Weinreich</a:t>
            </a:r>
            <a:r>
              <a:rPr lang="en-US" dirty="0" smtClean="0"/>
              <a:t>, </a:t>
            </a:r>
            <a:r>
              <a:rPr lang="en-US" dirty="0" err="1" smtClean="0"/>
              <a:t>Labov</a:t>
            </a:r>
            <a:r>
              <a:rPr lang="en-US" dirty="0" smtClean="0"/>
              <a:t>, &amp; Herzog (1968)</a:t>
            </a:r>
            <a:endParaRPr lang="en-US" dirty="0"/>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r>
              <a:rPr lang="en-US" dirty="0"/>
              <a:t>Variable rules have been largely discarded in recent years (see </a:t>
            </a:r>
            <a:r>
              <a:rPr lang="en-US" dirty="0" err="1"/>
              <a:t>Fasold</a:t>
            </a:r>
            <a:r>
              <a:rPr lang="en-US" dirty="0"/>
              <a:t>, 1991, “The quiet demise of variable rules”), for a number of reasons, including:</a:t>
            </a:r>
          </a:p>
          <a:p>
            <a:pPr>
              <a:buNone/>
            </a:pPr>
            <a:r>
              <a:rPr lang="en-US" dirty="0"/>
              <a:t> </a:t>
            </a:r>
          </a:p>
          <a:p>
            <a:pPr marL="969264" lvl="0" indent="-514350">
              <a:buFont typeface="+mj-lt"/>
              <a:buAutoNum type="arabicPeriod"/>
            </a:pPr>
            <a:r>
              <a:rPr lang="en-US" dirty="0"/>
              <a:t>Generative rules were supposed to show what was possible or impossible in a language, not to predict probabilities.</a:t>
            </a:r>
          </a:p>
          <a:p>
            <a:pPr marL="969264" indent="-514350">
              <a:buFont typeface="+mj-lt"/>
              <a:buAutoNum type="arabicPeriod"/>
            </a:pPr>
            <a:endParaRPr lang="en-US" dirty="0"/>
          </a:p>
          <a:p>
            <a:pPr marL="969264" lvl="0" indent="-514350">
              <a:buFont typeface="+mj-lt"/>
              <a:buAutoNum type="arabicPeriod"/>
            </a:pPr>
            <a:r>
              <a:rPr lang="en-US" dirty="0"/>
              <a:t>Variable rules describe, but don’t explain anything.</a:t>
            </a:r>
          </a:p>
          <a:p>
            <a:pPr marL="969264" indent="-514350">
              <a:buFont typeface="+mj-lt"/>
              <a:buAutoNum type="arabicPeriod"/>
            </a:pPr>
            <a:endParaRPr lang="en-US" dirty="0"/>
          </a:p>
          <a:p>
            <a:pPr marL="969264" lvl="0" indent="-514350">
              <a:buFont typeface="+mj-lt"/>
              <a:buAutoNum type="arabicPeriod"/>
            </a:pPr>
            <a:r>
              <a:rPr lang="en-US" dirty="0"/>
              <a:t>Variable rules don’t work well for syntactic variation, where almost any change signifies a (maybe subtle) change in meaning or topic.</a:t>
            </a:r>
          </a:p>
          <a:p>
            <a:pPr marL="969264" indent="-514350">
              <a:buFont typeface="+mj-lt"/>
              <a:buAutoNum type="arabicPeriod"/>
            </a:pPr>
            <a:endParaRPr lang="en-US" dirty="0"/>
          </a:p>
          <a:p>
            <a:pPr marL="969264" lvl="0" indent="-514350">
              <a:buFont typeface="+mj-lt"/>
              <a:buAutoNum type="arabicPeriod"/>
            </a:pPr>
            <a:r>
              <a:rPr lang="en-US" dirty="0"/>
              <a:t>Phonological theory has moved on from </a:t>
            </a:r>
            <a:r>
              <a:rPr lang="en-US" dirty="0" err="1" smtClean="0"/>
              <a:t>Generativism</a:t>
            </a:r>
            <a:r>
              <a:rPr lang="en-US" dirty="0" smtClean="0"/>
              <a:t> </a:t>
            </a:r>
            <a:r>
              <a:rPr lang="en-US" dirty="0"/>
              <a:t>(and is now trying to explain instead of just describing).</a:t>
            </a:r>
          </a:p>
          <a:p>
            <a:pPr>
              <a:buNone/>
            </a:pPr>
            <a:r>
              <a:rPr lang="en-US" dirty="0"/>
              <a:t> </a:t>
            </a:r>
          </a:p>
          <a:p>
            <a:r>
              <a:rPr lang="en-US" dirty="0"/>
              <a:t>As a result, VARBRUL studies today give factor weightings (probabilities) but rarely give </a:t>
            </a:r>
            <a:r>
              <a:rPr lang="en-US" dirty="0" smtClean="0"/>
              <a:t>rules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to Chapter 12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What’s a </a:t>
            </a:r>
            <a:r>
              <a:rPr lang="en-US" i="1" dirty="0" smtClean="0"/>
              <a:t>module</a:t>
            </a:r>
            <a:r>
              <a:rPr lang="en-US" dirty="0" smtClean="0"/>
              <a:t>?</a:t>
            </a:r>
          </a:p>
          <a:p>
            <a:r>
              <a:rPr lang="en-US" dirty="0" smtClean="0"/>
              <a:t>General definition: some entity with more or less definable boundaries</a:t>
            </a:r>
          </a:p>
          <a:p>
            <a:r>
              <a:rPr lang="en-US" dirty="0" smtClean="0"/>
              <a:t>In psycholinguistics, it’s seen as an encapsulated entity: one with limited inflow and outflow of information</a:t>
            </a:r>
          </a:p>
          <a:p>
            <a:r>
              <a:rPr lang="en-US" dirty="0" smtClean="0"/>
              <a:t>This idea of having limited inflow and outflow of information shows up in a lot of places in linguistics, including some where it probably shouldn’t show 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Forget!</a:t>
            </a:r>
            <a:endParaRPr lang="en-US" dirty="0"/>
          </a:p>
        </p:txBody>
      </p:sp>
      <p:sp>
        <p:nvSpPr>
          <p:cNvPr id="3" name="Content Placeholder 2"/>
          <p:cNvSpPr>
            <a:spLocks noGrp="1"/>
          </p:cNvSpPr>
          <p:nvPr>
            <p:ph idx="1"/>
          </p:nvPr>
        </p:nvSpPr>
        <p:spPr/>
        <p:txBody>
          <a:bodyPr/>
          <a:lstStyle/>
          <a:p>
            <a:r>
              <a:rPr lang="en-US" dirty="0" smtClean="0"/>
              <a:t>Fill out the class evaluation</a:t>
            </a:r>
          </a:p>
          <a:p>
            <a:r>
              <a:rPr lang="en-US" dirty="0" smtClean="0">
                <a:hlinkClick r:id="rId2"/>
              </a:rPr>
              <a:t>https://classeval.ncsu.edu</a:t>
            </a:r>
            <a:endParaRPr lang="en-US" dirty="0" smtClean="0"/>
          </a:p>
          <a:p>
            <a:r>
              <a:rPr lang="en-US" dirty="0" smtClean="0"/>
              <a:t>Let’s see if we can do better than the spring 2010 class, for which only two out of thirteen students filled out the form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Modular Idealizations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Chomsky’s “ideal speaker-listener”</a:t>
            </a:r>
          </a:p>
          <a:p>
            <a:r>
              <a:rPr lang="en-US" dirty="0" smtClean="0"/>
              <a:t>An individual language user or idiolect treated as a “self-contained grammar unit”</a:t>
            </a:r>
          </a:p>
          <a:p>
            <a:r>
              <a:rPr lang="en-US" dirty="0" smtClean="0"/>
              <a:t>The phoneme</a:t>
            </a:r>
          </a:p>
          <a:p>
            <a:r>
              <a:rPr lang="en-US" dirty="0" smtClean="0"/>
              <a:t>Syntax</a:t>
            </a:r>
          </a:p>
          <a:p>
            <a:r>
              <a:rPr lang="en-US" dirty="0" smtClean="0"/>
              <a:t>The human language faculty</a:t>
            </a:r>
          </a:p>
          <a:p>
            <a:r>
              <a:rPr lang="en-US" dirty="0" smtClean="0"/>
              <a:t>A language in the </a:t>
            </a:r>
            <a:r>
              <a:rPr lang="en-US" dirty="0" err="1" smtClean="0"/>
              <a:t>Stammbaum</a:t>
            </a:r>
            <a:r>
              <a:rPr lang="en-US" dirty="0" smtClean="0"/>
              <a:t> conceptualization</a:t>
            </a:r>
          </a:p>
          <a:p>
            <a:r>
              <a:rPr lang="en-US" dirty="0" smtClean="0"/>
              <a:t>A speech community, network, or community of practice</a:t>
            </a:r>
          </a:p>
          <a:p>
            <a:r>
              <a:rPr lang="en-US" dirty="0" smtClean="0"/>
              <a:t>You could probably think of others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scholars propose modules so often?</a:t>
            </a:r>
            <a:endParaRPr lang="en-US" dirty="0"/>
          </a:p>
        </p:txBody>
      </p:sp>
      <p:sp>
        <p:nvSpPr>
          <p:cNvPr id="3" name="Content Placeholder 2"/>
          <p:cNvSpPr>
            <a:spLocks noGrp="1"/>
          </p:cNvSpPr>
          <p:nvPr>
            <p:ph idx="1"/>
          </p:nvPr>
        </p:nvSpPr>
        <p:spPr/>
        <p:txBody>
          <a:bodyPr/>
          <a:lstStyle/>
          <a:p>
            <a:r>
              <a:rPr lang="en-US" dirty="0" smtClean="0"/>
              <a:t>Sometimes, there really is something that’s encapsulated</a:t>
            </a:r>
          </a:p>
          <a:p>
            <a:r>
              <a:rPr lang="en-US" dirty="0" smtClean="0"/>
              <a:t>At other times, it’s just a convenient way to isolate a particular phenomenon</a:t>
            </a:r>
          </a:p>
          <a:p>
            <a:r>
              <a:rPr lang="en-US" dirty="0" smtClean="0"/>
              <a:t>Unfortunately, modular idealizations can cause people to forget the ubiquity and importance of interconnections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Modularity in Historical Linguistics</a:t>
            </a:r>
            <a:endParaRPr lang="en-US" dirty="0"/>
          </a:p>
        </p:txBody>
      </p:sp>
      <p:sp>
        <p:nvSpPr>
          <p:cNvPr id="3" name="Content Placeholder 2"/>
          <p:cNvSpPr>
            <a:spLocks noGrp="1"/>
          </p:cNvSpPr>
          <p:nvPr>
            <p:ph idx="1"/>
          </p:nvPr>
        </p:nvSpPr>
        <p:spPr>
          <a:xfrm>
            <a:off x="457200" y="1295401"/>
            <a:ext cx="5562600" cy="3810000"/>
          </a:xfrm>
        </p:spPr>
        <p:txBody>
          <a:bodyPr>
            <a:normAutofit fontScale="92500" lnSpcReduction="20000"/>
          </a:bodyPr>
          <a:lstStyle/>
          <a:p>
            <a:r>
              <a:rPr lang="en-US" dirty="0" smtClean="0"/>
              <a:t>August Schleicher (1821-1868) developed the </a:t>
            </a:r>
            <a:r>
              <a:rPr lang="en-US" dirty="0" err="1" smtClean="0"/>
              <a:t>Stammbaum</a:t>
            </a:r>
            <a:r>
              <a:rPr lang="en-US" dirty="0" smtClean="0"/>
              <a:t> (genetic) model of language change</a:t>
            </a:r>
          </a:p>
          <a:p>
            <a:r>
              <a:rPr lang="en-US" dirty="0" smtClean="0"/>
              <a:t>According to the </a:t>
            </a:r>
            <a:r>
              <a:rPr lang="en-US" dirty="0" err="1" smtClean="0"/>
              <a:t>Stammbaum</a:t>
            </a:r>
            <a:r>
              <a:rPr lang="en-US" dirty="0" smtClean="0"/>
              <a:t> Theory, Languages develop like branches on a tree and are on independent courses once they diverge</a:t>
            </a:r>
            <a:endParaRPr lang="en-US" dirty="0"/>
          </a:p>
        </p:txBody>
      </p:sp>
      <p:pic>
        <p:nvPicPr>
          <p:cNvPr id="35842" name="Picture 2"/>
          <p:cNvPicPr>
            <a:picLocks noChangeAspect="1" noChangeArrowheads="1"/>
          </p:cNvPicPr>
          <p:nvPr/>
        </p:nvPicPr>
        <p:blipFill>
          <a:blip r:embed="rId2" cstate="print"/>
          <a:srcRect/>
          <a:stretch>
            <a:fillRect/>
          </a:stretch>
        </p:blipFill>
        <p:spPr bwMode="auto">
          <a:xfrm>
            <a:off x="6467475" y="1524000"/>
            <a:ext cx="2295525" cy="2865217"/>
          </a:xfrm>
          <a:prstGeom prst="rect">
            <a:avLst/>
          </a:prstGeom>
          <a:noFill/>
          <a:ln w="9525">
            <a:noFill/>
            <a:miter lim="800000"/>
            <a:headEnd/>
            <a:tailEnd/>
          </a:ln>
        </p:spPr>
      </p:pic>
      <p:sp>
        <p:nvSpPr>
          <p:cNvPr id="7" name="TextBox 6"/>
          <p:cNvSpPr txBox="1"/>
          <p:nvPr/>
        </p:nvSpPr>
        <p:spPr>
          <a:xfrm>
            <a:off x="457200" y="4800600"/>
            <a:ext cx="8153400" cy="1569660"/>
          </a:xfrm>
          <a:prstGeom prst="rect">
            <a:avLst/>
          </a:prstGeom>
          <a:noFill/>
        </p:spPr>
        <p:txBody>
          <a:bodyPr wrap="square" rtlCol="0">
            <a:spAutoFit/>
          </a:bodyPr>
          <a:lstStyle/>
          <a:p>
            <a:pPr marL="347472" indent="-347472">
              <a:lnSpc>
                <a:spcPct val="80000"/>
              </a:lnSpc>
              <a:spcBef>
                <a:spcPts val="24"/>
              </a:spcBef>
              <a:buFont typeface="Arial" pitchFamily="34" charset="0"/>
              <a:buChar char="•"/>
            </a:pPr>
            <a:r>
              <a:rPr lang="en-US" sz="3000" dirty="0" smtClean="0"/>
              <a:t>Schleicher was influenced both by Lamarckian notions of biological evolution and by the studies of his teacher, Friedrich </a:t>
            </a:r>
            <a:r>
              <a:rPr lang="en-US" sz="3000" dirty="0" err="1" smtClean="0"/>
              <a:t>Ritschl</a:t>
            </a:r>
            <a:r>
              <a:rPr lang="en-US" sz="3000" dirty="0" smtClean="0"/>
              <a:t>, on textual copying </a:t>
            </a:r>
            <a:endParaRPr lang="en-US" sz="3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Parallels between Biological Evolution and Linguistic Evolution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Recognized as similar processes almost from the start</a:t>
            </a:r>
          </a:p>
          <a:p>
            <a:r>
              <a:rPr lang="en-US" dirty="0" smtClean="0"/>
              <a:t>Some terminology used for both, notably </a:t>
            </a:r>
            <a:r>
              <a:rPr lang="en-US" i="1" dirty="0" smtClean="0"/>
              <a:t>family</a:t>
            </a:r>
            <a:r>
              <a:rPr lang="en-US" dirty="0" smtClean="0"/>
              <a:t> and </a:t>
            </a:r>
            <a:r>
              <a:rPr lang="en-US" i="1" dirty="0" smtClean="0"/>
              <a:t>parent/daughter/sister</a:t>
            </a:r>
            <a:r>
              <a:rPr lang="en-US" dirty="0" smtClean="0"/>
              <a:t> (species or languages)</a:t>
            </a:r>
          </a:p>
          <a:p>
            <a:r>
              <a:rPr lang="en-US" dirty="0" smtClean="0"/>
              <a:t>However, there are also problems with the analogy</a:t>
            </a:r>
          </a:p>
          <a:p>
            <a:r>
              <a:rPr lang="en-US" dirty="0" smtClean="0"/>
              <a:t>Factors leading to survival of a species vs. a language are one</a:t>
            </a:r>
          </a:p>
          <a:p>
            <a:r>
              <a:rPr lang="en-US" dirty="0" smtClean="0"/>
              <a:t>More importantly, languages influence each other constantly, whether they’re closely related or not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Tree Diagram of Biological Evolution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1766" y="1524000"/>
            <a:ext cx="6965434" cy="53340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Lateral DNA Transfer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It turns out that biological evolution doesn’t always work the way Darwin thought</a:t>
            </a:r>
          </a:p>
          <a:p>
            <a:r>
              <a:rPr lang="en-US" dirty="0" smtClean="0"/>
              <a:t>Microbes share DNA all the time</a:t>
            </a:r>
          </a:p>
          <a:p>
            <a:pPr marL="804672">
              <a:buFont typeface="Wingdings" pitchFamily="2" charset="2"/>
              <a:buChar char="§"/>
            </a:pPr>
            <a:r>
              <a:rPr lang="en-US" dirty="0" smtClean="0"/>
              <a:t>Conjugation</a:t>
            </a:r>
          </a:p>
          <a:p>
            <a:pPr marL="804672">
              <a:buFont typeface="Wingdings" pitchFamily="2" charset="2"/>
              <a:buChar char="§"/>
            </a:pPr>
            <a:r>
              <a:rPr lang="en-US" dirty="0" smtClean="0"/>
              <a:t>Transformation (from loose DNA, retroviruses, and </a:t>
            </a:r>
            <a:r>
              <a:rPr lang="en-US" dirty="0" err="1" smtClean="0"/>
              <a:t>retrotransposons</a:t>
            </a:r>
            <a:r>
              <a:rPr lang="en-US" dirty="0" smtClean="0"/>
              <a:t>)</a:t>
            </a:r>
          </a:p>
          <a:p>
            <a:r>
              <a:rPr lang="en-US" dirty="0" smtClean="0"/>
              <a:t>This is one factor that allows bacteria to become resistant to antibiotics rapidly</a:t>
            </a:r>
          </a:p>
          <a:p>
            <a:r>
              <a:rPr lang="en-US" dirty="0" err="1" smtClean="0"/>
              <a:t>Multicellular</a:t>
            </a:r>
            <a:r>
              <a:rPr lang="en-US" dirty="0" smtClean="0"/>
              <a:t> eukaryotes engage in lateral DNA transfer, too; in fact, a lot of our DNA came about this way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Lateral Transfer</a:t>
            </a:r>
            <a:endParaRPr lang="en-US" dirty="0"/>
          </a:p>
        </p:txBody>
      </p:sp>
      <p:sp>
        <p:nvSpPr>
          <p:cNvPr id="5" name="Content Placeholder 4"/>
          <p:cNvSpPr>
            <a:spLocks noGrp="1"/>
          </p:cNvSpPr>
          <p:nvPr>
            <p:ph sz="half" idx="1"/>
          </p:nvPr>
        </p:nvSpPr>
        <p:spPr>
          <a:xfrm>
            <a:off x="457200" y="1600200"/>
            <a:ext cx="4038600" cy="5029200"/>
          </a:xfrm>
        </p:spPr>
        <p:txBody>
          <a:bodyPr/>
          <a:lstStyle/>
          <a:p>
            <a:r>
              <a:rPr lang="en-US" dirty="0" smtClean="0"/>
              <a:t>Lateral DNA Transfer is much more analogous to language contact processes than traditional Darwinian evolution was</a:t>
            </a:r>
          </a:p>
          <a:p>
            <a:r>
              <a:rPr lang="en-US" dirty="0" smtClean="0"/>
              <a:t>We need to think more in terms of interconnected webs than in terms of modules</a:t>
            </a:r>
            <a:endParaRPr lang="en-US" dirty="0"/>
          </a:p>
        </p:txBody>
      </p:sp>
      <p:graphicFrame>
        <p:nvGraphicFramePr>
          <p:cNvPr id="1026" name="Object 2"/>
          <p:cNvGraphicFramePr>
            <a:graphicFrameLocks noChangeAspect="1"/>
          </p:cNvGraphicFramePr>
          <p:nvPr/>
        </p:nvGraphicFramePr>
        <p:xfrm>
          <a:off x="4373563" y="2051049"/>
          <a:ext cx="4770437" cy="3994925"/>
        </p:xfrm>
        <a:graphic>
          <a:graphicData uri="http://schemas.openxmlformats.org/presentationml/2006/ole">
            <mc:AlternateContent xmlns:mc="http://schemas.openxmlformats.org/markup-compatibility/2006">
              <mc:Choice xmlns:v="urn:schemas-microsoft-com:vml" Requires="v">
                <p:oleObj spid="_x0000_s1031" r:id="rId3" imgW="3290400" imgH="2756160" progId="">
                  <p:embed/>
                </p:oleObj>
              </mc:Choice>
              <mc:Fallback>
                <p:oleObj r:id="rId3" imgW="3290400" imgH="27561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3563" y="2051049"/>
                        <a:ext cx="4770437" cy="399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an Idiolect</a:t>
            </a:r>
            <a:endParaRPr lang="en-US" dirty="0"/>
          </a:p>
        </p:txBody>
      </p:sp>
      <p:sp>
        <p:nvSpPr>
          <p:cNvPr id="3" name="Content Placeholder 2"/>
          <p:cNvSpPr>
            <a:spLocks noGrp="1"/>
          </p:cNvSpPr>
          <p:nvPr>
            <p:ph idx="1"/>
          </p:nvPr>
        </p:nvSpPr>
        <p:spPr>
          <a:xfrm>
            <a:off x="457200" y="1600200"/>
            <a:ext cx="4114800" cy="4525963"/>
          </a:xfrm>
        </p:spPr>
        <p:txBody>
          <a:bodyPr>
            <a:normAutofit fontScale="92500"/>
          </a:bodyPr>
          <a:lstStyle/>
          <a:p>
            <a:r>
              <a:rPr lang="en-US" dirty="0" smtClean="0"/>
              <a:t>How many sources does a single individual get their linguistic “knowledge” from?</a:t>
            </a:r>
          </a:p>
          <a:p>
            <a:r>
              <a:rPr lang="en-US" dirty="0" smtClean="0"/>
              <a:t>It’s certainly not all from their parents (as a </a:t>
            </a:r>
            <a:r>
              <a:rPr lang="en-US" dirty="0" err="1" smtClean="0"/>
              <a:t>Stammbaum</a:t>
            </a:r>
            <a:r>
              <a:rPr lang="en-US" dirty="0" smtClean="0"/>
              <a:t> approach would require)!</a:t>
            </a:r>
            <a:endParaRPr lang="en-US" dirty="0"/>
          </a:p>
        </p:txBody>
      </p:sp>
      <p:pic>
        <p:nvPicPr>
          <p:cNvPr id="27649" name="Picture 1"/>
          <p:cNvPicPr>
            <a:picLocks noChangeAspect="1" noChangeArrowheads="1"/>
          </p:cNvPicPr>
          <p:nvPr/>
        </p:nvPicPr>
        <p:blipFill>
          <a:blip r:embed="rId2" cstate="print"/>
          <a:srcRect/>
          <a:stretch>
            <a:fillRect/>
          </a:stretch>
        </p:blipFill>
        <p:spPr bwMode="auto">
          <a:xfrm>
            <a:off x="5314950" y="2667000"/>
            <a:ext cx="3105150" cy="3105150"/>
          </a:xfrm>
          <a:prstGeom prst="rect">
            <a:avLst/>
          </a:prstGeom>
          <a:noFill/>
          <a:ln w="9525">
            <a:noFill/>
            <a:miter lim="800000"/>
            <a:headEnd/>
            <a:tailEnd/>
          </a:ln>
        </p:spPr>
      </p:pic>
      <p:cxnSp>
        <p:nvCxnSpPr>
          <p:cNvPr id="7" name="Straight Arrow Connector 6"/>
          <p:cNvCxnSpPr/>
          <p:nvPr/>
        </p:nvCxnSpPr>
        <p:spPr>
          <a:xfrm>
            <a:off x="5715000" y="24384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00800" y="1905000"/>
            <a:ext cx="152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315200" y="1905000"/>
            <a:ext cx="228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7848600" y="26670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924800" y="35052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10200" y="2057400"/>
            <a:ext cx="381000" cy="523220"/>
          </a:xfrm>
          <a:prstGeom prst="rect">
            <a:avLst/>
          </a:prstGeom>
          <a:noFill/>
        </p:spPr>
        <p:txBody>
          <a:bodyPr wrap="square" rtlCol="0">
            <a:spAutoFit/>
          </a:bodyPr>
          <a:lstStyle/>
          <a:p>
            <a:pPr algn="ctr"/>
            <a:r>
              <a:rPr lang="en-US" sz="2800" dirty="0" smtClean="0"/>
              <a:t>?</a:t>
            </a:r>
            <a:endParaRPr lang="en-US" sz="2800" dirty="0"/>
          </a:p>
        </p:txBody>
      </p:sp>
      <p:sp>
        <p:nvSpPr>
          <p:cNvPr id="23" name="TextBox 22"/>
          <p:cNvSpPr txBox="1"/>
          <p:nvPr/>
        </p:nvSpPr>
        <p:spPr>
          <a:xfrm>
            <a:off x="6172200" y="1447800"/>
            <a:ext cx="381000" cy="523220"/>
          </a:xfrm>
          <a:prstGeom prst="rect">
            <a:avLst/>
          </a:prstGeom>
          <a:noFill/>
        </p:spPr>
        <p:txBody>
          <a:bodyPr wrap="square" rtlCol="0">
            <a:spAutoFit/>
          </a:bodyPr>
          <a:lstStyle/>
          <a:p>
            <a:pPr algn="ctr"/>
            <a:r>
              <a:rPr lang="en-US" sz="2800" dirty="0" smtClean="0"/>
              <a:t>?</a:t>
            </a:r>
            <a:endParaRPr lang="en-US" sz="2800" dirty="0"/>
          </a:p>
        </p:txBody>
      </p:sp>
      <p:sp>
        <p:nvSpPr>
          <p:cNvPr id="24" name="TextBox 23"/>
          <p:cNvSpPr txBox="1"/>
          <p:nvPr/>
        </p:nvSpPr>
        <p:spPr>
          <a:xfrm>
            <a:off x="7391400" y="1447800"/>
            <a:ext cx="381000" cy="523220"/>
          </a:xfrm>
          <a:prstGeom prst="rect">
            <a:avLst/>
          </a:prstGeom>
          <a:noFill/>
        </p:spPr>
        <p:txBody>
          <a:bodyPr wrap="square" rtlCol="0">
            <a:spAutoFit/>
          </a:bodyPr>
          <a:lstStyle/>
          <a:p>
            <a:pPr algn="ctr"/>
            <a:r>
              <a:rPr lang="en-US" sz="2800" dirty="0" smtClean="0"/>
              <a:t>?</a:t>
            </a:r>
            <a:endParaRPr lang="en-US" sz="2800" dirty="0"/>
          </a:p>
        </p:txBody>
      </p:sp>
      <p:sp>
        <p:nvSpPr>
          <p:cNvPr id="25" name="TextBox 24"/>
          <p:cNvSpPr txBox="1"/>
          <p:nvPr/>
        </p:nvSpPr>
        <p:spPr>
          <a:xfrm>
            <a:off x="8153400" y="2209800"/>
            <a:ext cx="381000" cy="523220"/>
          </a:xfrm>
          <a:prstGeom prst="rect">
            <a:avLst/>
          </a:prstGeom>
          <a:noFill/>
        </p:spPr>
        <p:txBody>
          <a:bodyPr wrap="square" rtlCol="0">
            <a:spAutoFit/>
          </a:bodyPr>
          <a:lstStyle/>
          <a:p>
            <a:pPr algn="ctr"/>
            <a:r>
              <a:rPr lang="en-US" sz="2800" dirty="0" smtClean="0"/>
              <a:t>?</a:t>
            </a:r>
            <a:endParaRPr lang="en-US" sz="2800" dirty="0"/>
          </a:p>
        </p:txBody>
      </p:sp>
      <p:sp>
        <p:nvSpPr>
          <p:cNvPr id="26" name="TextBox 25"/>
          <p:cNvSpPr txBox="1"/>
          <p:nvPr/>
        </p:nvSpPr>
        <p:spPr>
          <a:xfrm>
            <a:off x="8534400" y="3210580"/>
            <a:ext cx="381000" cy="523220"/>
          </a:xfrm>
          <a:prstGeom prst="rect">
            <a:avLst/>
          </a:prstGeom>
          <a:noFill/>
        </p:spPr>
        <p:txBody>
          <a:bodyPr wrap="square" rtlCol="0">
            <a:spAutoFit/>
          </a:bodyPr>
          <a:lstStyle/>
          <a:p>
            <a:pPr algn="ctr"/>
            <a:r>
              <a:rPr lang="en-US" sz="2800" dirty="0" smtClean="0"/>
              <a:t>?</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 Phonemes Real?</a:t>
            </a:r>
            <a:br>
              <a:rPr lang="en-US" dirty="0" smtClean="0"/>
            </a:br>
            <a:r>
              <a:rPr lang="en-US" dirty="0" smtClean="0"/>
              <a:t>(And were the </a:t>
            </a:r>
            <a:r>
              <a:rPr lang="en-US" dirty="0" err="1" smtClean="0"/>
              <a:t>Structuralists</a:t>
            </a:r>
            <a:r>
              <a:rPr lang="en-US" dirty="0" smtClean="0"/>
              <a:t> for real?)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Phonemes are a modular conception</a:t>
            </a:r>
          </a:p>
          <a:p>
            <a:r>
              <a:rPr lang="en-US" dirty="0" smtClean="0"/>
              <a:t>Formalized by the American </a:t>
            </a:r>
            <a:r>
              <a:rPr lang="en-US" dirty="0" err="1" smtClean="0"/>
              <a:t>Structuralists</a:t>
            </a:r>
            <a:r>
              <a:rPr lang="en-US" dirty="0" smtClean="0"/>
              <a:t> (especially Leonard Bloomfield and Bernard Bloch), though the concept had been around longer</a:t>
            </a:r>
          </a:p>
          <a:p>
            <a:r>
              <a:rPr lang="en-US" dirty="0" smtClean="0"/>
              <a:t>Neurological evidence does not appear to favor them</a:t>
            </a:r>
          </a:p>
          <a:p>
            <a:r>
              <a:rPr lang="en-US" dirty="0" smtClean="0"/>
              <a:t>“Loose ends” in phonology create problems for the concept</a:t>
            </a:r>
          </a:p>
          <a:p>
            <a:r>
              <a:rPr lang="en-US" dirty="0" smtClean="0"/>
              <a:t>Allophones could be what language users actually learn</a:t>
            </a:r>
          </a:p>
          <a:p>
            <a:r>
              <a:rPr lang="en-US" dirty="0" smtClean="0"/>
              <a:t>Allophones can shift their allegiances with other allophones fairly easily—a form of lateral transfer</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Indexicality</a:t>
            </a:r>
            <a:endParaRPr lang="en-US" dirty="0"/>
          </a:p>
        </p:txBody>
      </p:sp>
      <p:sp>
        <p:nvSpPr>
          <p:cNvPr id="3" name="Content Placeholder 2"/>
          <p:cNvSpPr>
            <a:spLocks noGrp="1"/>
          </p:cNvSpPr>
          <p:nvPr>
            <p:ph idx="1"/>
          </p:nvPr>
        </p:nvSpPr>
        <p:spPr/>
        <p:txBody>
          <a:bodyPr/>
          <a:lstStyle/>
          <a:p>
            <a:r>
              <a:rPr lang="en-US" dirty="0" smtClean="0"/>
              <a:t>An advantage of Exemplar Theory is that exemplars come complete with both linguistic information and social </a:t>
            </a:r>
            <a:r>
              <a:rPr lang="en-US" dirty="0" err="1" smtClean="0"/>
              <a:t>indexicality</a:t>
            </a:r>
            <a:endParaRPr lang="en-US" dirty="0" smtClean="0"/>
          </a:p>
          <a:p>
            <a:r>
              <a:rPr lang="en-US" dirty="0" smtClean="0"/>
              <a:t>Here, you have transfer of information between the structural-linguistic realm and the social realm</a:t>
            </a:r>
          </a:p>
          <a:p>
            <a:r>
              <a:rPr lang="en-US" dirty="0" smtClean="0"/>
              <a:t>Moreover, the information transfer is constantly updated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for Oral Presentations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Give them from the front of the class</a:t>
            </a:r>
          </a:p>
          <a:p>
            <a:r>
              <a:rPr lang="en-US" dirty="0" smtClean="0"/>
              <a:t>You’ll have a limit of 12 minutes total, including questions</a:t>
            </a:r>
          </a:p>
          <a:p>
            <a:r>
              <a:rPr lang="en-US" dirty="0" smtClean="0"/>
              <a:t>Plan to talk for 9 minutes and allow 3 minutes for questions; I’ll hold up cards showing time left</a:t>
            </a:r>
          </a:p>
          <a:p>
            <a:r>
              <a:rPr lang="en-US" dirty="0" smtClean="0"/>
              <a:t>You may use a PowerPoint file, the document camera, handouts, or any other format, but you should provide some sort of visual displays</a:t>
            </a:r>
          </a:p>
          <a:p>
            <a:r>
              <a:rPr lang="en-US" dirty="0" smtClean="0"/>
              <a:t>It’s better to talk from your visual displays than to read off a paper</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General Linguistic Terms</a:t>
            </a:r>
            <a:endParaRPr lang="en-US" dirty="0"/>
          </a:p>
        </p:txBody>
      </p:sp>
      <p:sp>
        <p:nvSpPr>
          <p:cNvPr id="3" name="Content Placeholder 2"/>
          <p:cNvSpPr>
            <a:spLocks noGrp="1"/>
          </p:cNvSpPr>
          <p:nvPr>
            <p:ph idx="1"/>
          </p:nvPr>
        </p:nvSpPr>
        <p:spPr>
          <a:xfrm>
            <a:off x="457200" y="1447800"/>
            <a:ext cx="8229600" cy="5029200"/>
          </a:xfrm>
        </p:spPr>
        <p:txBody>
          <a:bodyPr>
            <a:noAutofit/>
          </a:bodyPr>
          <a:lstStyle/>
          <a:p>
            <a:r>
              <a:rPr lang="en-US" sz="2000" dirty="0" smtClean="0"/>
              <a:t>From Saussure: </a:t>
            </a:r>
          </a:p>
          <a:p>
            <a:pPr marL="804672">
              <a:buFont typeface="Wingdings" pitchFamily="2" charset="2"/>
              <a:buChar char="§"/>
            </a:pPr>
            <a:r>
              <a:rPr lang="en-US" sz="2000" i="1" dirty="0" smtClean="0"/>
              <a:t>Langue</a:t>
            </a:r>
            <a:r>
              <a:rPr lang="en-US" sz="2000" dirty="0" smtClean="0"/>
              <a:t>=grammatical structure; shared by entire community but accessed by studying the language of a single person</a:t>
            </a:r>
          </a:p>
          <a:p>
            <a:pPr marL="804672">
              <a:buFont typeface="Wingdings" pitchFamily="2" charset="2"/>
              <a:buChar char="§"/>
            </a:pPr>
            <a:r>
              <a:rPr lang="en-US" sz="2000" i="1" dirty="0" smtClean="0"/>
              <a:t>Parole</a:t>
            </a:r>
            <a:r>
              <a:rPr lang="en-US" sz="2000" dirty="0" smtClean="0"/>
              <a:t>=social uses of language; each person has their own </a:t>
            </a:r>
            <a:r>
              <a:rPr lang="en-US" sz="2000" i="1" dirty="0" smtClean="0"/>
              <a:t>parole</a:t>
            </a:r>
            <a:r>
              <a:rPr lang="en-US" sz="2000" dirty="0" smtClean="0"/>
              <a:t>, but it can be studied only by examining language used in interactions</a:t>
            </a:r>
          </a:p>
          <a:p>
            <a:r>
              <a:rPr lang="en-US" sz="2000" dirty="0" smtClean="0"/>
              <a:t>From Chomsky:</a:t>
            </a:r>
          </a:p>
          <a:p>
            <a:pPr marL="804672">
              <a:buFont typeface="Wingdings" pitchFamily="2" charset="2"/>
              <a:buChar char="§"/>
            </a:pPr>
            <a:r>
              <a:rPr lang="en-US" sz="2000" dirty="0" smtClean="0"/>
              <a:t>Competence=grammatical structure; each person has their own competence, and it’s accessed by studying the language of a single person</a:t>
            </a:r>
          </a:p>
          <a:p>
            <a:pPr marL="804672">
              <a:buFont typeface="Wingdings" pitchFamily="2" charset="2"/>
              <a:buChar char="§"/>
            </a:pPr>
            <a:r>
              <a:rPr lang="en-US" sz="2000" dirty="0" smtClean="0"/>
              <a:t>Performance=what a person actually says; not really analogous to </a:t>
            </a:r>
            <a:r>
              <a:rPr lang="en-US" sz="2000" i="1" dirty="0" smtClean="0"/>
              <a:t>parole</a:t>
            </a:r>
            <a:r>
              <a:rPr lang="en-US" sz="2000" dirty="0" smtClean="0"/>
              <a:t> </a:t>
            </a:r>
          </a:p>
          <a:p>
            <a:r>
              <a:rPr lang="en-US" sz="2000" i="1" dirty="0" smtClean="0"/>
              <a:t>Parole</a:t>
            </a:r>
            <a:r>
              <a:rPr lang="en-US" sz="2000" dirty="0" smtClean="0"/>
              <a:t> was ignored over the years by both </a:t>
            </a:r>
            <a:r>
              <a:rPr lang="en-US" sz="2000" dirty="0" err="1" smtClean="0"/>
              <a:t>Structuralists</a:t>
            </a:r>
            <a:r>
              <a:rPr lang="en-US" sz="2000" dirty="0" smtClean="0"/>
              <a:t> and Generativists; </a:t>
            </a:r>
            <a:r>
              <a:rPr lang="en-US" sz="2000" dirty="0" err="1" smtClean="0"/>
              <a:t>Labov</a:t>
            </a:r>
            <a:r>
              <a:rPr lang="en-US" sz="2000" dirty="0" smtClean="0"/>
              <a:t>, </a:t>
            </a:r>
            <a:r>
              <a:rPr lang="en-US" sz="2000" dirty="0" err="1" smtClean="0"/>
              <a:t>Hymes</a:t>
            </a:r>
            <a:r>
              <a:rPr lang="en-US" sz="2000" dirty="0" smtClean="0"/>
              <a:t>, and others saw their role as reviving the study of </a:t>
            </a:r>
            <a:r>
              <a:rPr lang="en-US" sz="2000" i="1" dirty="0" smtClean="0"/>
              <a:t>parole</a:t>
            </a:r>
            <a:r>
              <a:rPr lang="en-US" sz="2000" dirty="0" smtClean="0"/>
              <a:t> </a:t>
            </a:r>
          </a:p>
          <a:p>
            <a:r>
              <a:rPr lang="en-US" sz="2000" dirty="0" smtClean="0"/>
              <a:t>Exemplar Theory and what it entails, even in hybrid models, make </a:t>
            </a:r>
            <a:r>
              <a:rPr lang="en-US" sz="2000" i="1" dirty="0" smtClean="0"/>
              <a:t>parole</a:t>
            </a:r>
            <a:r>
              <a:rPr lang="en-US" sz="2000" dirty="0" smtClean="0"/>
              <a:t>—and with it, sociolinguistics—more central to linguistic theory</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Put Social-Linguistic Connections Front and Center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My own intention was to solve linguistic problems, bearing in mind that these are ultimately problems in the analysis of social behavior: the description of continuous variation, of overlapping and multi-layered phonemic systems; the subjective correlates of linguistic variation; the causes of linguistic differentiation and the mechanism of linguistic change.  —</a:t>
            </a:r>
            <a:r>
              <a:rPr lang="en-US" dirty="0" err="1" smtClean="0"/>
              <a:t>Labov</a:t>
            </a:r>
            <a:r>
              <a:rPr lang="en-US" dirty="0" smtClean="0"/>
              <a:t> (1966)</a:t>
            </a:r>
          </a:p>
          <a:p>
            <a:r>
              <a:rPr lang="en-US" dirty="0" smtClean="0"/>
              <a:t>The nature of language is to exhibit flexibility and constant flux</a:t>
            </a:r>
          </a:p>
          <a:p>
            <a:r>
              <a:rPr lang="en-US" dirty="0" smtClean="0"/>
              <a:t>Social indexing is just as important as structural factors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Interlude: “Sociolinguistic Variables and Cognition”</a:t>
            </a:r>
            <a:endParaRPr lang="en-US" dirty="0"/>
          </a:p>
        </p:txBody>
      </p:sp>
      <p:sp>
        <p:nvSpPr>
          <p:cNvPr id="3" name="Content Placeholder 2"/>
          <p:cNvSpPr>
            <a:spLocks noGrp="1"/>
          </p:cNvSpPr>
          <p:nvPr>
            <p:ph idx="1"/>
          </p:nvPr>
        </p:nvSpPr>
        <p:spPr/>
        <p:txBody>
          <a:bodyPr/>
          <a:lstStyle/>
          <a:p>
            <a:r>
              <a:rPr lang="en-US" dirty="0" smtClean="0"/>
              <a:t>Here we get into how modular the cognition of language is</a:t>
            </a:r>
          </a:p>
          <a:p>
            <a:r>
              <a:rPr lang="en-US" dirty="0" smtClean="0"/>
              <a:t>Along with that, we’ll consider how sociolinguistic knowledge fits into the cognition of language</a:t>
            </a:r>
          </a:p>
          <a:p>
            <a:r>
              <a:rPr lang="en-US" dirty="0" smtClean="0"/>
              <a:t>First, some ideas you’ve seen before…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Style Shifting</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The </a:t>
            </a:r>
            <a:r>
              <a:rPr lang="en-US" i="1" dirty="0" smtClean="0"/>
              <a:t>–</a:t>
            </a:r>
            <a:r>
              <a:rPr lang="en-US" i="1" dirty="0" err="1" smtClean="0"/>
              <a:t>ing</a:t>
            </a:r>
            <a:r>
              <a:rPr lang="en-US" i="1" dirty="0" smtClean="0"/>
              <a:t>/-in’</a:t>
            </a:r>
            <a:r>
              <a:rPr lang="en-US" dirty="0" smtClean="0"/>
              <a:t> alternation is a marquee variable</a:t>
            </a:r>
          </a:p>
          <a:p>
            <a:r>
              <a:rPr lang="en-US" dirty="0" smtClean="0"/>
              <a:t>There are plenty of other variables with stylistic variation, though</a:t>
            </a:r>
          </a:p>
          <a:p>
            <a:r>
              <a:rPr lang="en-US" dirty="0" smtClean="0"/>
              <a:t>Deletion of taps in American English is an example</a:t>
            </a:r>
          </a:p>
          <a:p>
            <a:r>
              <a:rPr lang="en-US" dirty="0" smtClean="0"/>
              <a:t>How did this speaker “know” when it was all right to delete a tap?</a:t>
            </a:r>
            <a:endParaRPr lang="en-US" dirty="0"/>
          </a:p>
        </p:txBody>
      </p:sp>
      <p:graphicFrame>
        <p:nvGraphicFramePr>
          <p:cNvPr id="4098" name="Object 2"/>
          <p:cNvGraphicFramePr>
            <a:graphicFrameLocks noChangeAspect="1"/>
          </p:cNvGraphicFramePr>
          <p:nvPr/>
        </p:nvGraphicFramePr>
        <p:xfrm>
          <a:off x="4572000" y="1727200"/>
          <a:ext cx="4532970" cy="4292600"/>
        </p:xfrm>
        <a:graphic>
          <a:graphicData uri="http://schemas.openxmlformats.org/presentationml/2006/ole">
            <mc:AlternateContent xmlns:mc="http://schemas.openxmlformats.org/markup-compatibility/2006">
              <mc:Choice xmlns:v="urn:schemas-microsoft-com:vml" Requires="v">
                <p:oleObj spid="_x0000_s4103" r:id="rId3" imgW="3592800" imgH="3401280" progId="">
                  <p:embed/>
                </p:oleObj>
              </mc:Choice>
              <mc:Fallback>
                <p:oleObj r:id="rId3" imgW="3592800" imgH="34012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27200"/>
                        <a:ext cx="453297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Phasing Rules in Action</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t>By now, you’re probably tired of hearing about </a:t>
            </a:r>
            <a:r>
              <a:rPr lang="en-US" dirty="0" err="1" smtClean="0"/>
              <a:t>Fourakis</a:t>
            </a:r>
            <a:r>
              <a:rPr lang="en-US" dirty="0" smtClean="0"/>
              <a:t> &amp; Port</a:t>
            </a:r>
          </a:p>
          <a:p>
            <a:r>
              <a:rPr lang="en-US" dirty="0" smtClean="0"/>
              <a:t>Phasing rules also figure into peak alignment in intonation</a:t>
            </a:r>
          </a:p>
          <a:p>
            <a:r>
              <a:rPr lang="en-US" dirty="0" smtClean="0"/>
              <a:t>Here’s another demonstration of the same sort of thing: assimilation of /ð/</a:t>
            </a:r>
          </a:p>
          <a:p>
            <a:r>
              <a:rPr lang="en-US" dirty="0" smtClean="0"/>
              <a:t>Phasing rule is fairly clear for the first speaker, not relevant for the second, but undefined for the third</a:t>
            </a:r>
            <a:endParaRPr lang="en-US" dirty="0"/>
          </a:p>
        </p:txBody>
      </p:sp>
      <p:graphicFrame>
        <p:nvGraphicFramePr>
          <p:cNvPr id="5122" name="Object 2"/>
          <p:cNvGraphicFramePr>
            <a:graphicFrameLocks noChangeAspect="1"/>
          </p:cNvGraphicFramePr>
          <p:nvPr/>
        </p:nvGraphicFramePr>
        <p:xfrm>
          <a:off x="4343401" y="1676400"/>
          <a:ext cx="4800600" cy="4224714"/>
        </p:xfrm>
        <a:graphic>
          <a:graphicData uri="http://schemas.openxmlformats.org/presentationml/2006/ole">
            <mc:AlternateContent xmlns:mc="http://schemas.openxmlformats.org/markup-compatibility/2006">
              <mc:Choice xmlns:v="urn:schemas-microsoft-com:vml" Requires="v">
                <p:oleObj spid="_x0000_s5127" r:id="rId3" imgW="3268800" imgH="2877120" progId="">
                  <p:embed/>
                </p:oleObj>
              </mc:Choice>
              <mc:Fallback>
                <p:oleObj r:id="rId3" imgW="3268800" imgH="287712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1" y="1676400"/>
                        <a:ext cx="4800600" cy="422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in Undershoot Again</a:t>
            </a:r>
            <a:endParaRPr lang="en-US" dirty="0"/>
          </a:p>
        </p:txBody>
      </p:sp>
      <p:sp>
        <p:nvSpPr>
          <p:cNvPr id="3" name="Content Placeholder 2"/>
          <p:cNvSpPr>
            <a:spLocks noGrp="1"/>
          </p:cNvSpPr>
          <p:nvPr>
            <p:ph idx="1"/>
          </p:nvPr>
        </p:nvSpPr>
        <p:spPr>
          <a:xfrm>
            <a:off x="457200" y="1295400"/>
            <a:ext cx="8229600" cy="5334000"/>
          </a:xfrm>
        </p:spPr>
        <p:txBody>
          <a:bodyPr>
            <a:normAutofit fontScale="77500" lnSpcReduction="20000"/>
          </a:bodyPr>
          <a:lstStyle/>
          <a:p>
            <a:r>
              <a:rPr lang="en-US" dirty="0" smtClean="0"/>
              <a:t>Just to recap quickly:</a:t>
            </a:r>
          </a:p>
          <a:p>
            <a:r>
              <a:rPr lang="en-US" dirty="0" smtClean="0"/>
              <a:t>Languages, dialects, and idiolects (and probably styles, following the H&amp;H Theory) differ in the amount of undershoot they show</a:t>
            </a:r>
          </a:p>
          <a:p>
            <a:r>
              <a:rPr lang="en-US" dirty="0" smtClean="0"/>
              <a:t>It relates to the compression/truncation issue, with truncation representing more undershoot</a:t>
            </a:r>
          </a:p>
          <a:p>
            <a:r>
              <a:rPr lang="en-US" dirty="0" smtClean="0"/>
              <a:t>Examples:</a:t>
            </a:r>
          </a:p>
          <a:p>
            <a:pPr marL="804672">
              <a:buFont typeface="Wingdings" pitchFamily="2" charset="2"/>
              <a:buChar char="§"/>
            </a:pPr>
            <a:r>
              <a:rPr lang="en-US" dirty="0" smtClean="0"/>
              <a:t>Compression vs. truncation of </a:t>
            </a:r>
            <a:r>
              <a:rPr lang="en-US" dirty="0" err="1" smtClean="0"/>
              <a:t>intonational</a:t>
            </a:r>
            <a:r>
              <a:rPr lang="en-US" dirty="0" smtClean="0"/>
              <a:t> contours in various British dialects</a:t>
            </a:r>
          </a:p>
          <a:p>
            <a:pPr marL="804672">
              <a:buFont typeface="Wingdings" pitchFamily="2" charset="2"/>
              <a:buChar char="§"/>
            </a:pPr>
            <a:r>
              <a:rPr lang="en-US" dirty="0" smtClean="0"/>
              <a:t>Differences across languages in the amount of /a/ undershoot they allow</a:t>
            </a:r>
          </a:p>
          <a:p>
            <a:pPr marL="804672">
              <a:buFont typeface="Wingdings" pitchFamily="2" charset="2"/>
              <a:buChar char="§"/>
            </a:pPr>
            <a:r>
              <a:rPr lang="en-US" dirty="0" smtClean="0"/>
              <a:t>Degree of truncation of the /</a:t>
            </a:r>
            <a:r>
              <a:rPr lang="en-US" dirty="0" err="1" smtClean="0"/>
              <a:t>ai</a:t>
            </a:r>
            <a:r>
              <a:rPr lang="en-US" dirty="0" smtClean="0"/>
              <a:t>/ nucleus  for the two girls from Johnstown, Ohio</a:t>
            </a:r>
          </a:p>
          <a:p>
            <a:r>
              <a:rPr lang="en-US" dirty="0" smtClean="0"/>
              <a:t>All of this stuff is variable, socially meaningful, and cognitively encoded</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Familiarity of Dialects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There’s plenty of experimentation to show that more familiar dialects are more intelligible</a:t>
            </a:r>
          </a:p>
          <a:p>
            <a:r>
              <a:rPr lang="en-US" dirty="0" smtClean="0"/>
              <a:t>People who have more exposure to a different dialect from their own can process it more quickly</a:t>
            </a:r>
          </a:p>
          <a:p>
            <a:r>
              <a:rPr lang="en-US" dirty="0" smtClean="0"/>
              <a:t>Even media can provide sufficient exposure</a:t>
            </a:r>
          </a:p>
          <a:p>
            <a:pPr marL="804672">
              <a:buFont typeface="Wingdings" pitchFamily="2" charset="2"/>
              <a:buChar char="§"/>
            </a:pPr>
            <a:r>
              <a:rPr lang="en-US" dirty="0" err="1" smtClean="0"/>
              <a:t>Impe</a:t>
            </a:r>
            <a:r>
              <a:rPr lang="en-US" dirty="0" smtClean="0"/>
              <a:t> et al. (2008): Flemings better at processing </a:t>
            </a:r>
            <a:r>
              <a:rPr lang="en-US" dirty="0" err="1" smtClean="0"/>
              <a:t>Netherlandic</a:t>
            </a:r>
            <a:r>
              <a:rPr lang="en-US" dirty="0" smtClean="0"/>
              <a:t> Dutch than vice versa</a:t>
            </a:r>
          </a:p>
          <a:p>
            <a:pPr marL="804672">
              <a:buFont typeface="Wingdings" pitchFamily="2" charset="2"/>
              <a:buChar char="§"/>
            </a:pPr>
            <a:r>
              <a:rPr lang="en-US" dirty="0" err="1" smtClean="0"/>
              <a:t>Adank</a:t>
            </a:r>
            <a:r>
              <a:rPr lang="en-US" dirty="0" smtClean="0"/>
              <a:t> et al. (2009): Glaswegians better at processing London English than vice versa</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on Familiarity of Dialects: Sumner &amp; Samuel (2009)</a:t>
            </a:r>
            <a:endParaRPr lang="en-US" dirty="0"/>
          </a:p>
        </p:txBody>
      </p:sp>
      <p:sp>
        <p:nvSpPr>
          <p:cNvPr id="3" name="Content Placeholder 2"/>
          <p:cNvSpPr>
            <a:spLocks noGrp="1"/>
          </p:cNvSpPr>
          <p:nvPr>
            <p:ph idx="1"/>
          </p:nvPr>
        </p:nvSpPr>
        <p:spPr>
          <a:xfrm>
            <a:off x="457200" y="1600200"/>
            <a:ext cx="4114800" cy="4876800"/>
          </a:xfrm>
        </p:spPr>
        <p:txBody>
          <a:bodyPr>
            <a:normAutofit fontScale="77500" lnSpcReduction="20000"/>
          </a:bodyPr>
          <a:lstStyle/>
          <a:p>
            <a:r>
              <a:rPr lang="en-US" dirty="0" smtClean="0"/>
              <a:t>Sumner and Samuel (2009): used </a:t>
            </a:r>
            <a:r>
              <a:rPr lang="en-US" dirty="0" err="1" smtClean="0"/>
              <a:t>rhoticity</a:t>
            </a:r>
            <a:r>
              <a:rPr lang="en-US" dirty="0" smtClean="0"/>
              <a:t> to show that familiarity results in cognitive differences</a:t>
            </a:r>
          </a:p>
          <a:p>
            <a:r>
              <a:rPr lang="en-US" dirty="0" smtClean="0"/>
              <a:t>Used a prime/target design</a:t>
            </a:r>
          </a:p>
          <a:p>
            <a:r>
              <a:rPr lang="en-US" dirty="0" smtClean="0"/>
              <a:t>New Yorkers could use [</a:t>
            </a:r>
            <a:r>
              <a:rPr lang="en-US" dirty="0" smtClean="0">
                <a:sym typeface="SILDoulosIPA"/>
              </a:rPr>
              <a:t></a:t>
            </a:r>
            <a:r>
              <a:rPr lang="en-US" dirty="0" err="1" smtClean="0">
                <a:sym typeface="SILDoulosIPA"/>
              </a:rPr>
              <a:t>beik</a:t>
            </a:r>
            <a:r>
              <a:rPr lang="en-US" dirty="0" smtClean="0">
                <a:sym typeface="SILDoulosIPA"/>
              </a:rPr>
              <a:t>] as a prime, but outsiders couldn’t; everybody could use an r-</a:t>
            </a:r>
            <a:r>
              <a:rPr lang="en-US" dirty="0" err="1" smtClean="0">
                <a:sym typeface="SILDoulosIPA"/>
              </a:rPr>
              <a:t>ful</a:t>
            </a:r>
            <a:r>
              <a:rPr lang="en-US" dirty="0" smtClean="0">
                <a:sym typeface="SILDoulosIPA"/>
              </a:rPr>
              <a:t> pronunciation as a prime</a:t>
            </a:r>
          </a:p>
          <a:p>
            <a:r>
              <a:rPr lang="en-US" dirty="0" smtClean="0">
                <a:sym typeface="SILDoulosIPA"/>
              </a:rPr>
              <a:t>Thus, exposure makes a difference</a:t>
            </a:r>
          </a:p>
        </p:txBody>
      </p:sp>
      <p:pic>
        <p:nvPicPr>
          <p:cNvPr id="4" name="Picture 3" descr="528SumnerSamuel2009fig2.jpg"/>
          <p:cNvPicPr>
            <a:picLocks noChangeAspect="1"/>
          </p:cNvPicPr>
          <p:nvPr/>
        </p:nvPicPr>
        <p:blipFill>
          <a:blip r:embed="rId2" cstate="print"/>
          <a:stretch>
            <a:fillRect/>
          </a:stretch>
        </p:blipFill>
        <p:spPr>
          <a:xfrm>
            <a:off x="4495800" y="1600200"/>
            <a:ext cx="4666609" cy="48006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on Familiarity of Dialects: Sumner &amp; Samuel (2009)</a:t>
            </a:r>
            <a:endParaRPr lang="en-US" dirty="0"/>
          </a:p>
        </p:txBody>
      </p:sp>
      <p:sp>
        <p:nvSpPr>
          <p:cNvPr id="3" name="Content Placeholder 2"/>
          <p:cNvSpPr>
            <a:spLocks noGrp="1"/>
          </p:cNvSpPr>
          <p:nvPr>
            <p:ph idx="1"/>
          </p:nvPr>
        </p:nvSpPr>
        <p:spPr>
          <a:xfrm>
            <a:off x="457200" y="1600200"/>
            <a:ext cx="4114800" cy="4525963"/>
          </a:xfrm>
        </p:spPr>
        <p:txBody>
          <a:bodyPr>
            <a:normAutofit fontScale="77500" lnSpcReduction="20000"/>
          </a:bodyPr>
          <a:lstStyle/>
          <a:p>
            <a:r>
              <a:rPr lang="en-US" dirty="0" smtClean="0">
                <a:sym typeface="SILDoulosIPA"/>
              </a:rPr>
              <a:t>However, a 20-30-minute delay between prime and target rendered r-less forms ineffective as primes for r-</a:t>
            </a:r>
            <a:r>
              <a:rPr lang="en-US" dirty="0" err="1" smtClean="0">
                <a:sym typeface="SILDoulosIPA"/>
              </a:rPr>
              <a:t>ful</a:t>
            </a:r>
            <a:r>
              <a:rPr lang="en-US" dirty="0" smtClean="0">
                <a:sym typeface="SILDoulosIPA"/>
              </a:rPr>
              <a:t> New Yorkers</a:t>
            </a:r>
          </a:p>
          <a:p>
            <a:r>
              <a:rPr lang="en-US" dirty="0" smtClean="0">
                <a:sym typeface="SILDoulosIPA"/>
              </a:rPr>
              <a:t>They explained it as due to r-</a:t>
            </a:r>
            <a:r>
              <a:rPr lang="en-US" dirty="0" err="1" smtClean="0">
                <a:sym typeface="SILDoulosIPA"/>
              </a:rPr>
              <a:t>ful</a:t>
            </a:r>
            <a:r>
              <a:rPr lang="en-US" dirty="0" smtClean="0">
                <a:sym typeface="SILDoulosIPA"/>
              </a:rPr>
              <a:t> New Yorkers storing both variants as a single underlying r-</a:t>
            </a:r>
            <a:r>
              <a:rPr lang="en-US" dirty="0" err="1" smtClean="0">
                <a:sym typeface="SILDoulosIPA"/>
              </a:rPr>
              <a:t>ful</a:t>
            </a:r>
            <a:r>
              <a:rPr lang="en-US" dirty="0" smtClean="0">
                <a:sym typeface="SILDoulosIPA"/>
              </a:rPr>
              <a:t> form, while r-less New Yorkers stored both forms separately</a:t>
            </a:r>
          </a:p>
          <a:p>
            <a:r>
              <a:rPr lang="en-US" dirty="0" smtClean="0">
                <a:sym typeface="SILDoulosIPA"/>
              </a:rPr>
              <a:t>Do you believe that, and does it make any sense?</a:t>
            </a:r>
            <a:endParaRPr lang="en-US" dirty="0" smtClean="0"/>
          </a:p>
        </p:txBody>
      </p:sp>
      <p:pic>
        <p:nvPicPr>
          <p:cNvPr id="4" name="Picture 3" descr="528SumnerSamuel2009fig3.jpg"/>
          <p:cNvPicPr>
            <a:picLocks noChangeAspect="1"/>
          </p:cNvPicPr>
          <p:nvPr/>
        </p:nvPicPr>
        <p:blipFill>
          <a:blip r:embed="rId2" cstate="print"/>
          <a:stretch>
            <a:fillRect/>
          </a:stretch>
        </p:blipFill>
        <p:spPr>
          <a:xfrm>
            <a:off x="4495800" y="1600200"/>
            <a:ext cx="4648200" cy="500941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Adjusting Perception for Different Dialects</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smtClean="0"/>
              <a:t>Various experiments have shown that listeners adjust their perception subconsciously to match a speaker’s dialect </a:t>
            </a:r>
          </a:p>
          <a:p>
            <a:pPr marL="804672">
              <a:buFont typeface="Wingdings" pitchFamily="2" charset="2"/>
              <a:buChar char="§"/>
            </a:pPr>
            <a:r>
              <a:rPr lang="en-US" dirty="0" err="1" smtClean="0"/>
              <a:t>Rakerd</a:t>
            </a:r>
            <a:r>
              <a:rPr lang="en-US" dirty="0" smtClean="0"/>
              <a:t> &amp; </a:t>
            </a:r>
            <a:r>
              <a:rPr lang="en-US" dirty="0" err="1" smtClean="0"/>
              <a:t>Plichta</a:t>
            </a:r>
            <a:r>
              <a:rPr lang="en-US" dirty="0" smtClean="0"/>
              <a:t> (2010): /æ/-/</a:t>
            </a:r>
            <a:r>
              <a:rPr lang="en-US" dirty="0" smtClean="0">
                <a:sym typeface="SILDoulosIPA"/>
              </a:rPr>
              <a:t>/ boundary</a:t>
            </a:r>
            <a:r>
              <a:rPr lang="en-US" dirty="0" smtClean="0"/>
              <a:t> shifted for Detroiters listening to Detroiters or </a:t>
            </a:r>
            <a:r>
              <a:rPr lang="en-US" dirty="0" err="1" smtClean="0"/>
              <a:t>Yoopers</a:t>
            </a:r>
            <a:endParaRPr lang="en-US" dirty="0" smtClean="0"/>
          </a:p>
          <a:p>
            <a:pPr marL="804672">
              <a:buFont typeface="Wingdings" pitchFamily="2" charset="2"/>
              <a:buChar char="§"/>
            </a:pPr>
            <a:r>
              <a:rPr lang="en-US" dirty="0" err="1" smtClean="0"/>
              <a:t>Niedzielski</a:t>
            </a:r>
            <a:r>
              <a:rPr lang="en-US" dirty="0" smtClean="0"/>
              <a:t> (1999): Detroiters could be fooled if told they were hearing a Canadian</a:t>
            </a:r>
          </a:p>
          <a:p>
            <a:pPr marL="804672">
              <a:buFont typeface="Wingdings" pitchFamily="2" charset="2"/>
              <a:buChar char="§"/>
            </a:pPr>
            <a:r>
              <a:rPr lang="en-US" dirty="0" smtClean="0"/>
              <a:t>Hay &amp; colleagues (2007, 2010): visual suggestions of Australia vs. New Zealand affected perception</a:t>
            </a:r>
          </a:p>
          <a:p>
            <a:pPr marL="804672">
              <a:buFont typeface="Wingdings" pitchFamily="2" charset="2"/>
              <a:buChar char="§"/>
            </a:pPr>
            <a:r>
              <a:rPr lang="en-US" dirty="0" err="1" smtClean="0"/>
              <a:t>Maye</a:t>
            </a:r>
            <a:r>
              <a:rPr lang="en-US" dirty="0" smtClean="0"/>
              <a:t> et al. (2008): </a:t>
            </a:r>
            <a:r>
              <a:rPr lang="en-US" i="1" dirty="0" err="1" smtClean="0"/>
              <a:t>wecked</a:t>
            </a:r>
            <a:r>
              <a:rPr lang="en-US" i="1" dirty="0" smtClean="0"/>
              <a:t> </a:t>
            </a:r>
            <a:r>
              <a:rPr lang="en-US" i="1" dirty="0" err="1" smtClean="0"/>
              <a:t>wetch</a:t>
            </a:r>
            <a:r>
              <a:rPr lang="en-US" dirty="0" smtClean="0"/>
              <a:t> experiment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Weinreich</a:t>
            </a:r>
            <a:r>
              <a:rPr lang="en-US" dirty="0" smtClean="0"/>
              <a:t>, </a:t>
            </a:r>
            <a:r>
              <a:rPr lang="en-US" dirty="0" err="1" smtClean="0"/>
              <a:t>Labov</a:t>
            </a:r>
            <a:r>
              <a:rPr lang="en-US" dirty="0" smtClean="0"/>
              <a:t>, &amp; Herzog (1968)</a:t>
            </a:r>
            <a:endParaRPr lang="en-US" dirty="0"/>
          </a:p>
        </p:txBody>
      </p:sp>
      <p:sp>
        <p:nvSpPr>
          <p:cNvPr id="3" name="Content Placeholder 2"/>
          <p:cNvSpPr>
            <a:spLocks noGrp="1"/>
          </p:cNvSpPr>
          <p:nvPr>
            <p:ph idx="1"/>
          </p:nvPr>
        </p:nvSpPr>
        <p:spPr/>
        <p:txBody>
          <a:bodyPr>
            <a:normAutofit fontScale="92500"/>
          </a:bodyPr>
          <a:lstStyle/>
          <a:p>
            <a:r>
              <a:rPr lang="en-US" dirty="0" smtClean="0"/>
              <a:t>This is considered </a:t>
            </a:r>
            <a:r>
              <a:rPr lang="en-US" b="1" dirty="0" smtClean="0"/>
              <a:t>the</a:t>
            </a:r>
            <a:r>
              <a:rPr lang="en-US" dirty="0" smtClean="0"/>
              <a:t> founding theoretical paper of quantitative sociolinguistics</a:t>
            </a:r>
          </a:p>
          <a:p>
            <a:r>
              <a:rPr lang="en-US" dirty="0" smtClean="0"/>
              <a:t>It was published three years after </a:t>
            </a:r>
            <a:r>
              <a:rPr lang="en-US" dirty="0" err="1" smtClean="0"/>
              <a:t>Labov</a:t>
            </a:r>
            <a:r>
              <a:rPr lang="en-US" dirty="0" smtClean="0"/>
              <a:t> finished his dissertation and a year after </a:t>
            </a:r>
            <a:r>
              <a:rPr lang="en-US" dirty="0" err="1" smtClean="0"/>
              <a:t>Weinreich</a:t>
            </a:r>
            <a:r>
              <a:rPr lang="en-US" dirty="0" smtClean="0"/>
              <a:t> died of cancer</a:t>
            </a:r>
          </a:p>
          <a:p>
            <a:r>
              <a:rPr lang="en-US" dirty="0" err="1" smtClean="0"/>
              <a:t>Labov</a:t>
            </a:r>
            <a:r>
              <a:rPr lang="en-US" dirty="0" smtClean="0"/>
              <a:t> and Herzog had to finish writing the paper, but </a:t>
            </a:r>
            <a:r>
              <a:rPr lang="en-US" dirty="0" err="1" smtClean="0"/>
              <a:t>Weinreich</a:t>
            </a:r>
            <a:r>
              <a:rPr lang="en-US" dirty="0" smtClean="0"/>
              <a:t> wrote the earlier parts</a:t>
            </a:r>
          </a:p>
          <a:p>
            <a:r>
              <a:rPr lang="en-US" dirty="0" smtClean="0"/>
              <a:t>Not everything in the earlier parts agrees completely with </a:t>
            </a:r>
            <a:r>
              <a:rPr lang="en-US" dirty="0" err="1" smtClean="0"/>
              <a:t>Labov’s</a:t>
            </a:r>
            <a:r>
              <a:rPr lang="en-US" dirty="0" smtClean="0"/>
              <a:t> later interpretations of it</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Dialect Identification</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Lots of studies covering English and Dutch dialects have determined that listeners can identify regional dialects (some better than others)</a:t>
            </a:r>
          </a:p>
          <a:p>
            <a:r>
              <a:rPr lang="en-US" dirty="0" smtClean="0"/>
              <a:t>An even larger number of studies have shown that Americans are usually very good at distinguishing European Americans and African Americans by ear—and can do it </a:t>
            </a:r>
            <a:r>
              <a:rPr lang="en-US" i="1" dirty="0" smtClean="0"/>
              <a:t>very rapidly</a:t>
            </a:r>
            <a:r>
              <a:rPr lang="en-US" dirty="0" smtClean="0"/>
              <a:t> (that’s important, as we’ll see)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Dialect Identification</a:t>
            </a:r>
            <a:endParaRPr lang="en-US" dirty="0"/>
          </a:p>
        </p:txBody>
      </p:sp>
      <p:sp>
        <p:nvSpPr>
          <p:cNvPr id="3" name="Content Placeholder 2"/>
          <p:cNvSpPr>
            <a:spLocks noGrp="1"/>
          </p:cNvSpPr>
          <p:nvPr>
            <p:ph idx="1"/>
          </p:nvPr>
        </p:nvSpPr>
        <p:spPr/>
        <p:txBody>
          <a:bodyPr/>
          <a:lstStyle/>
          <a:p>
            <a:r>
              <a:rPr lang="en-US" dirty="0" smtClean="0"/>
              <a:t>A few studies from each group above have tested the amount of exposure listeners had to the relevant dialects</a:t>
            </a:r>
          </a:p>
          <a:p>
            <a:r>
              <a:rPr lang="en-US" dirty="0" smtClean="0"/>
              <a:t>It should come as no surprise that listeners with greater exposure to both opposing dialects were better at identifying them</a:t>
            </a:r>
          </a:p>
          <a:p>
            <a:r>
              <a:rPr lang="en-US" dirty="0" smtClean="0"/>
              <a:t>Yeah, man, hearing dialects does, like, things to your brain!</a:t>
            </a: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Upshot of Dialect Intelligibility</a:t>
            </a:r>
            <a:endParaRPr lang="en-US" dirty="0"/>
          </a:p>
        </p:txBody>
      </p:sp>
      <p:sp>
        <p:nvSpPr>
          <p:cNvPr id="3" name="Content Placeholder 2"/>
          <p:cNvSpPr>
            <a:spLocks noGrp="1"/>
          </p:cNvSpPr>
          <p:nvPr>
            <p:ph idx="1"/>
          </p:nvPr>
        </p:nvSpPr>
        <p:spPr/>
        <p:txBody>
          <a:bodyPr/>
          <a:lstStyle/>
          <a:p>
            <a:r>
              <a:rPr lang="en-US" dirty="0" smtClean="0"/>
              <a:t>People differ in their abilities to understand and identify dialects other than their own</a:t>
            </a:r>
          </a:p>
          <a:p>
            <a:r>
              <a:rPr lang="en-US" dirty="0" smtClean="0"/>
              <a:t>What these experiments all show, however, is that…</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Upshot of Dialect Intelligibility</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People differ in their abilities to understand and identify dialects other than their own</a:t>
            </a:r>
          </a:p>
          <a:p>
            <a:r>
              <a:rPr lang="en-US" dirty="0" smtClean="0"/>
              <a:t>What these experiments all show, however, is that…</a:t>
            </a:r>
          </a:p>
          <a:p>
            <a:r>
              <a:rPr lang="en-US" dirty="0" smtClean="0"/>
              <a:t>The cognitive connections between sociolinguistic knowledge and structural-linguistic knowledge are strong and constantly updated—this is the lateral transfer part</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Speech Production (1)</a:t>
            </a:r>
            <a:endParaRPr lang="en-US" dirty="0"/>
          </a:p>
        </p:txBody>
      </p:sp>
      <p:sp>
        <p:nvSpPr>
          <p:cNvPr id="3" name="Content Placeholder 2"/>
          <p:cNvSpPr>
            <a:spLocks noGrp="1"/>
          </p:cNvSpPr>
          <p:nvPr>
            <p:ph idx="1"/>
          </p:nvPr>
        </p:nvSpPr>
        <p:spPr/>
        <p:txBody>
          <a:bodyPr/>
          <a:lstStyle/>
          <a:p>
            <a:r>
              <a:rPr lang="en-US" dirty="0" smtClean="0"/>
              <a:t>Speech production can be slower than perception</a:t>
            </a:r>
          </a:p>
          <a:p>
            <a:r>
              <a:rPr lang="en-US" dirty="0" smtClean="0"/>
              <a:t>This allows speakers to make choices about the linguistic forms they use, depending on the situation and interlocutors </a:t>
            </a:r>
          </a:p>
          <a:p>
            <a:r>
              <a:rPr lang="en-US" dirty="0" smtClean="0"/>
              <a:t>That is, pragmatics are a factor</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Modeling Speech Production (2)</a:t>
            </a:r>
            <a:endParaRPr lang="en-US" dirty="0"/>
          </a:p>
        </p:txBody>
      </p:sp>
      <p:sp>
        <p:nvSpPr>
          <p:cNvPr id="5" name="Content Placeholder 4"/>
          <p:cNvSpPr>
            <a:spLocks noGrp="1"/>
          </p:cNvSpPr>
          <p:nvPr>
            <p:ph sz="half" idx="1"/>
          </p:nvPr>
        </p:nvSpPr>
        <p:spPr>
          <a:xfrm>
            <a:off x="457200" y="1600200"/>
            <a:ext cx="4038600" cy="4800600"/>
          </a:xfrm>
        </p:spPr>
        <p:txBody>
          <a:bodyPr>
            <a:normAutofit fontScale="85000" lnSpcReduction="20000"/>
          </a:bodyPr>
          <a:lstStyle/>
          <a:p>
            <a:r>
              <a:rPr lang="en-US" dirty="0" smtClean="0"/>
              <a:t>Everything is boxed in in the Generative model on the left, representing </a:t>
            </a:r>
            <a:r>
              <a:rPr lang="en-US" dirty="0" err="1" smtClean="0"/>
              <a:t>encapsulization</a:t>
            </a:r>
            <a:endParaRPr lang="en-US" dirty="0" smtClean="0"/>
          </a:p>
          <a:p>
            <a:r>
              <a:rPr lang="en-US" dirty="0" smtClean="0"/>
              <a:t>The model on the right:</a:t>
            </a:r>
          </a:p>
          <a:p>
            <a:pPr marL="804672"/>
            <a:r>
              <a:rPr lang="en-US" dirty="0" smtClean="0"/>
              <a:t>Includes sociolinguistic input</a:t>
            </a:r>
          </a:p>
          <a:p>
            <a:pPr marL="804672"/>
            <a:r>
              <a:rPr lang="en-US" dirty="0" smtClean="0"/>
              <a:t>Lacks the </a:t>
            </a:r>
            <a:r>
              <a:rPr lang="en-US" dirty="0" err="1" smtClean="0"/>
              <a:t>encapsulization</a:t>
            </a:r>
            <a:r>
              <a:rPr lang="en-US" dirty="0" smtClean="0"/>
              <a:t> of linguistic levels</a:t>
            </a:r>
          </a:p>
          <a:p>
            <a:pPr marL="804672"/>
            <a:r>
              <a:rPr lang="en-US" dirty="0" smtClean="0"/>
              <a:t>Includes feedback loops</a:t>
            </a:r>
          </a:p>
          <a:p>
            <a:pPr marL="804672"/>
            <a:r>
              <a:rPr lang="en-US" dirty="0" smtClean="0"/>
              <a:t>Has two-way communication between linguistic levels </a:t>
            </a:r>
            <a:endParaRPr lang="en-US" dirty="0"/>
          </a:p>
        </p:txBody>
      </p:sp>
      <p:graphicFrame>
        <p:nvGraphicFramePr>
          <p:cNvPr id="2050" name="Object 2"/>
          <p:cNvGraphicFramePr>
            <a:graphicFrameLocks noChangeAspect="1"/>
          </p:cNvGraphicFramePr>
          <p:nvPr/>
        </p:nvGraphicFramePr>
        <p:xfrm>
          <a:off x="4495800" y="2070100"/>
          <a:ext cx="4644609" cy="3570048"/>
        </p:xfrm>
        <a:graphic>
          <a:graphicData uri="http://schemas.openxmlformats.org/presentationml/2006/ole">
            <mc:AlternateContent xmlns:mc="http://schemas.openxmlformats.org/markup-compatibility/2006">
              <mc:Choice xmlns:v="urn:schemas-microsoft-com:vml" Requires="v">
                <p:oleObj spid="_x0000_s2055" r:id="rId3" imgW="3533760" imgH="2715840" progId="">
                  <p:embed/>
                </p:oleObj>
              </mc:Choice>
              <mc:Fallback>
                <p:oleObj r:id="rId3" imgW="3533760" imgH="27158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070100"/>
                        <a:ext cx="4644609" cy="3570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Speech Perception (1)</a:t>
            </a:r>
            <a:endParaRPr lang="en-US" dirty="0"/>
          </a:p>
        </p:txBody>
      </p:sp>
      <p:sp>
        <p:nvSpPr>
          <p:cNvPr id="3" name="Content Placeholder 2"/>
          <p:cNvSpPr>
            <a:spLocks noGrp="1"/>
          </p:cNvSpPr>
          <p:nvPr>
            <p:ph idx="1"/>
          </p:nvPr>
        </p:nvSpPr>
        <p:spPr/>
        <p:txBody>
          <a:bodyPr>
            <a:normAutofit/>
          </a:bodyPr>
          <a:lstStyle/>
          <a:p>
            <a:r>
              <a:rPr lang="en-US" sz="2700" dirty="0" smtClean="0"/>
              <a:t>It has to be fast and reflex-like: no planning possible</a:t>
            </a:r>
            <a:endParaRPr lang="en-US" sz="27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Speech Perception (2)</a:t>
            </a:r>
            <a:endParaRPr lang="en-US" dirty="0"/>
          </a:p>
        </p:txBody>
      </p:sp>
      <p:sp>
        <p:nvSpPr>
          <p:cNvPr id="3" name="Content Placeholder 2"/>
          <p:cNvSpPr>
            <a:spLocks noGrp="1"/>
          </p:cNvSpPr>
          <p:nvPr>
            <p:ph idx="1"/>
          </p:nvPr>
        </p:nvSpPr>
        <p:spPr/>
        <p:txBody>
          <a:bodyPr>
            <a:normAutofit/>
          </a:bodyPr>
          <a:lstStyle/>
          <a:p>
            <a:r>
              <a:rPr lang="en-US" sz="2700" dirty="0" smtClean="0"/>
              <a:t>It has to be fast and reflex-like: no planning possible</a:t>
            </a:r>
          </a:p>
          <a:p>
            <a:r>
              <a:rPr lang="en-US" sz="2700" dirty="0" smtClean="0"/>
              <a:t>Controversy over whether the module is inborn or acquired, and…</a:t>
            </a:r>
            <a:endParaRPr lang="en-US" sz="27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Speech Perception (3)</a:t>
            </a:r>
            <a:endParaRPr lang="en-US" dirty="0"/>
          </a:p>
        </p:txBody>
      </p:sp>
      <p:sp>
        <p:nvSpPr>
          <p:cNvPr id="3" name="Content Placeholder 2"/>
          <p:cNvSpPr>
            <a:spLocks noGrp="1"/>
          </p:cNvSpPr>
          <p:nvPr>
            <p:ph idx="1"/>
          </p:nvPr>
        </p:nvSpPr>
        <p:spPr/>
        <p:txBody>
          <a:bodyPr>
            <a:normAutofit/>
          </a:bodyPr>
          <a:lstStyle/>
          <a:p>
            <a:r>
              <a:rPr lang="en-US" sz="2700" dirty="0" smtClean="0"/>
              <a:t>It has to be fast and reflex-like: no planning possible</a:t>
            </a:r>
          </a:p>
          <a:p>
            <a:r>
              <a:rPr lang="en-US" sz="2700" dirty="0" smtClean="0"/>
              <a:t>Controversy over whether the module is inborn or acquired, and…</a:t>
            </a:r>
          </a:p>
          <a:p>
            <a:r>
              <a:rPr lang="en-US" sz="2700" dirty="0" smtClean="0"/>
              <a:t>The acquired argument has the upper hand now</a:t>
            </a:r>
          </a:p>
          <a:p>
            <a:endParaRPr lang="en-US" sz="27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Speech Perception (4)</a:t>
            </a:r>
            <a:endParaRPr lang="en-US" dirty="0"/>
          </a:p>
        </p:txBody>
      </p:sp>
      <p:sp>
        <p:nvSpPr>
          <p:cNvPr id="3" name="Content Placeholder 2"/>
          <p:cNvSpPr>
            <a:spLocks noGrp="1"/>
          </p:cNvSpPr>
          <p:nvPr>
            <p:ph idx="1"/>
          </p:nvPr>
        </p:nvSpPr>
        <p:spPr/>
        <p:txBody>
          <a:bodyPr>
            <a:noAutofit/>
          </a:bodyPr>
          <a:lstStyle/>
          <a:p>
            <a:r>
              <a:rPr lang="en-US" sz="2700" dirty="0" smtClean="0"/>
              <a:t>It has to be fast and reflex-like: no planning possible</a:t>
            </a:r>
          </a:p>
          <a:p>
            <a:r>
              <a:rPr lang="en-US" sz="2700" dirty="0" smtClean="0"/>
              <a:t>Controversy over whether the module is inborn or acquired, and…</a:t>
            </a:r>
          </a:p>
          <a:p>
            <a:r>
              <a:rPr lang="en-US" sz="2700" dirty="0" smtClean="0"/>
              <a:t>The acquired argument has the upper hand now</a:t>
            </a:r>
          </a:p>
          <a:p>
            <a:r>
              <a:rPr lang="en-US" sz="2700" dirty="0" smtClean="0"/>
              <a:t>Also a controversy over symbolic vs. connectionist models:</a:t>
            </a:r>
          </a:p>
          <a:p>
            <a:pPr marL="804672">
              <a:buFont typeface="Wingdings" pitchFamily="2" charset="2"/>
              <a:buChar char="§"/>
            </a:pPr>
            <a:r>
              <a:rPr lang="en-US" sz="2700" dirty="0" smtClean="0"/>
              <a:t>Symbolic=information stored at addresses, like in a computer</a:t>
            </a:r>
          </a:p>
          <a:p>
            <a:pPr marL="804672">
              <a:buFont typeface="Wingdings" pitchFamily="2" charset="2"/>
              <a:buChar char="§"/>
            </a:pPr>
            <a:r>
              <a:rPr lang="en-US" sz="2700" dirty="0" smtClean="0"/>
              <a:t>Connectionist=information stored in the way neurons are wired together, in arrays</a:t>
            </a:r>
            <a:endParaRPr lang="en-US" sz="2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Weinreich</a:t>
            </a:r>
            <a:r>
              <a:rPr lang="en-US" dirty="0" smtClean="0"/>
              <a:t>, </a:t>
            </a:r>
            <a:r>
              <a:rPr lang="en-US" dirty="0" err="1" smtClean="0"/>
              <a:t>Labov</a:t>
            </a:r>
            <a:r>
              <a:rPr lang="en-US" dirty="0" smtClean="0"/>
              <a:t>, &amp; Herzog (1968)</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i="1" dirty="0"/>
              <a:t>Orderly Heterogeneity</a:t>
            </a:r>
            <a:r>
              <a:rPr lang="en-US" dirty="0"/>
              <a:t>: a very important concept in </a:t>
            </a:r>
            <a:r>
              <a:rPr lang="en-US" dirty="0" err="1"/>
              <a:t>Labov’s</a:t>
            </a:r>
            <a:r>
              <a:rPr lang="en-US" dirty="0"/>
              <a:t> </a:t>
            </a:r>
            <a:r>
              <a:rPr lang="en-US" dirty="0" smtClean="0"/>
              <a:t>work</a:t>
            </a:r>
          </a:p>
          <a:p>
            <a:r>
              <a:rPr lang="en-US" dirty="0"/>
              <a:t>Linguists had previously called unexplained variation “free </a:t>
            </a:r>
            <a:r>
              <a:rPr lang="en-US" dirty="0" smtClean="0"/>
              <a:t>variation”</a:t>
            </a:r>
          </a:p>
          <a:p>
            <a:r>
              <a:rPr lang="en-US" dirty="0"/>
              <a:t>Generativists abstracted this variation out of their </a:t>
            </a:r>
            <a:r>
              <a:rPr lang="en-US" dirty="0" smtClean="0"/>
              <a:t>scope</a:t>
            </a:r>
          </a:p>
          <a:p>
            <a:r>
              <a:rPr lang="en-US" dirty="0"/>
              <a:t>WLH said that, if you take style, socioeconomic class, gender, etc. into account the unexplained variation falls into neat </a:t>
            </a:r>
            <a:r>
              <a:rPr lang="en-US" dirty="0" smtClean="0"/>
              <a:t>patterns</a:t>
            </a:r>
          </a:p>
          <a:p>
            <a:r>
              <a:rPr lang="en-US" dirty="0" smtClean="0"/>
              <a:t>Moreover, </a:t>
            </a:r>
            <a:r>
              <a:rPr lang="en-US" dirty="0"/>
              <a:t>WLH say that knowledge of these patterns is part of a speaker’s </a:t>
            </a:r>
            <a:r>
              <a:rPr lang="en-US" dirty="0" smtClean="0"/>
              <a:t>competence—it’s </a:t>
            </a:r>
            <a:r>
              <a:rPr lang="en-US" dirty="0"/>
              <a:t>not </a:t>
            </a:r>
            <a:r>
              <a:rPr lang="en-US" dirty="0" err="1"/>
              <a:t>multidialectalism</a:t>
            </a:r>
            <a:r>
              <a:rPr lang="en-US" dirty="0"/>
              <a:t> or performance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Speech Perception (5)</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r>
              <a:rPr lang="en-US" dirty="0" smtClean="0"/>
              <a:t>It has to be fast and reflex-like: no planning possible</a:t>
            </a:r>
          </a:p>
          <a:p>
            <a:r>
              <a:rPr lang="en-US" dirty="0" smtClean="0"/>
              <a:t>Controversy over whether the module is inborn or acquired, and…</a:t>
            </a:r>
          </a:p>
          <a:p>
            <a:r>
              <a:rPr lang="en-US" dirty="0" smtClean="0"/>
              <a:t>The acquired argument has the upper hand now</a:t>
            </a:r>
          </a:p>
          <a:p>
            <a:r>
              <a:rPr lang="en-US" dirty="0" smtClean="0"/>
              <a:t>Also a controversy over symbolic vs. connectionist models:</a:t>
            </a:r>
          </a:p>
          <a:p>
            <a:pPr marL="804672">
              <a:buFont typeface="Wingdings" pitchFamily="2" charset="2"/>
              <a:buChar char="§"/>
            </a:pPr>
            <a:r>
              <a:rPr lang="en-US" dirty="0" smtClean="0"/>
              <a:t>Symbolic=information stored at addresses, like in a computer</a:t>
            </a:r>
          </a:p>
          <a:p>
            <a:pPr marL="804672">
              <a:buFont typeface="Wingdings" pitchFamily="2" charset="2"/>
              <a:buChar char="§"/>
            </a:pPr>
            <a:r>
              <a:rPr lang="en-US" dirty="0" smtClean="0"/>
              <a:t>Connectionist=information stored in the way neurons are wired together, in arrays</a:t>
            </a:r>
          </a:p>
          <a:p>
            <a:r>
              <a:rPr lang="en-US" dirty="0" smtClean="0"/>
              <a:t>There’s no physiological structure known at present that could accommodate addresses for a symbolic model</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Speech Perception (6)</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Different ways of conceptualizing a connectionist model:</a:t>
            </a:r>
          </a:p>
          <a:p>
            <a:r>
              <a:rPr lang="en-US" dirty="0" smtClean="0"/>
              <a:t>TRACE—an older (1986) model with both top-down (sentential </a:t>
            </a:r>
            <a:r>
              <a:rPr lang="en-US" dirty="0" err="1" smtClean="0"/>
              <a:t>context</a:t>
            </a:r>
            <a:r>
              <a:rPr lang="en-US" dirty="0" err="1" smtClean="0">
                <a:sym typeface="Wingdings" pitchFamily="2" charset="2"/>
              </a:rPr>
              <a:t>word</a:t>
            </a:r>
            <a:r>
              <a:rPr lang="en-US" dirty="0" smtClean="0">
                <a:sym typeface="Wingdings" pitchFamily="2" charset="2"/>
              </a:rPr>
              <a:t>) and bottom-up (</a:t>
            </a:r>
            <a:r>
              <a:rPr lang="en-US" dirty="0" err="1" smtClean="0">
                <a:sym typeface="Wingdings" pitchFamily="2" charset="2"/>
              </a:rPr>
              <a:t>phoneticsphonemesword</a:t>
            </a:r>
            <a:r>
              <a:rPr lang="en-US" dirty="0" smtClean="0">
                <a:sym typeface="Wingdings" pitchFamily="2" charset="2"/>
              </a:rPr>
              <a:t>) processing and with a </a:t>
            </a:r>
            <a:r>
              <a:rPr lang="en-US" dirty="0" err="1" smtClean="0">
                <a:sym typeface="Wingdings" pitchFamily="2" charset="2"/>
              </a:rPr>
              <a:t>localist</a:t>
            </a:r>
            <a:r>
              <a:rPr lang="en-US" dirty="0" smtClean="0">
                <a:sym typeface="Wingdings" pitchFamily="2" charset="2"/>
              </a:rPr>
              <a:t> network</a:t>
            </a:r>
          </a:p>
          <a:p>
            <a:r>
              <a:rPr lang="en-US" dirty="0" smtClean="0">
                <a:sym typeface="Wingdings" pitchFamily="2" charset="2"/>
              </a:rPr>
              <a:t>More recent models (2000s)—no top-down processing, no phoneme identification stage, and a distributed network</a:t>
            </a:r>
          </a:p>
          <a:p>
            <a:r>
              <a:rPr lang="en-US" dirty="0" smtClean="0">
                <a:sym typeface="Wingdings" pitchFamily="2" charset="2"/>
              </a:rPr>
              <a:t>Recall that Exemplar Theory is very connectionist</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Speech Perception (7)</a:t>
            </a:r>
            <a:endParaRPr lang="en-US" dirty="0"/>
          </a:p>
        </p:txBody>
      </p:sp>
      <p:sp>
        <p:nvSpPr>
          <p:cNvPr id="3" name="Content Placeholder 2"/>
          <p:cNvSpPr>
            <a:spLocks noGrp="1"/>
          </p:cNvSpPr>
          <p:nvPr>
            <p:ph idx="1"/>
          </p:nvPr>
        </p:nvSpPr>
        <p:spPr/>
        <p:txBody>
          <a:bodyPr>
            <a:normAutofit/>
          </a:bodyPr>
          <a:lstStyle/>
          <a:p>
            <a:r>
              <a:rPr lang="en-US" dirty="0" smtClean="0"/>
              <a:t>How does sociolinguistic knowledge interact with perception?</a:t>
            </a:r>
          </a:p>
          <a:p>
            <a:r>
              <a:rPr lang="en-US" dirty="0" smtClean="0"/>
              <a:t>The reflexive nature of perception doesn’t leave much room for sociolinguistic input</a:t>
            </a:r>
          </a:p>
          <a:p>
            <a:r>
              <a:rPr lang="en-US" dirty="0" smtClean="0"/>
              <a:t>I.e., it won’t help you recognize words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Speech Perception (8)</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However, there’s certainly information flow from sounds and words to sociolinguistic knowledge</a:t>
            </a:r>
          </a:p>
          <a:p>
            <a:r>
              <a:rPr lang="en-US" dirty="0" smtClean="0"/>
              <a:t>Experiments show that knowledge built up over time does influence word recognition—think of the </a:t>
            </a:r>
            <a:r>
              <a:rPr lang="en-US" i="1" dirty="0" err="1" smtClean="0"/>
              <a:t>wecked</a:t>
            </a:r>
            <a:r>
              <a:rPr lang="en-US" i="1" dirty="0" smtClean="0"/>
              <a:t> </a:t>
            </a:r>
            <a:r>
              <a:rPr lang="en-US" i="1" dirty="0" err="1" smtClean="0"/>
              <a:t>wetch</a:t>
            </a:r>
            <a:r>
              <a:rPr lang="en-US" dirty="0" smtClean="0"/>
              <a:t> and similar studies</a:t>
            </a:r>
          </a:p>
          <a:p>
            <a:r>
              <a:rPr lang="en-US" dirty="0" smtClean="0"/>
              <a:t>Also, some sociolinguistic recognition happens very fast—think of the black/white identification experiments—so that it’s close to being reflexive </a:t>
            </a:r>
          </a:p>
          <a:p>
            <a:r>
              <a:rPr lang="en-US" dirty="0" smtClean="0"/>
              <a:t>In addition, higher-level semantic interpretation probably has some sociolinguistic input</a:t>
            </a:r>
          </a:p>
          <a:p>
            <a:r>
              <a:rPr lang="en-US" dirty="0" smtClean="0"/>
              <a:t>What kinds of experimentation would help here?</a:t>
            </a: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Modeling Speech Perception (9)</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Here’s a comparison of old (left) and new (right) models of speech perception</a:t>
            </a:r>
          </a:p>
          <a:p>
            <a:r>
              <a:rPr lang="en-US" dirty="0" smtClean="0"/>
              <a:t>The new model lacks encapsulation of linguistic levels but has distributed networks and connections with sociolinguistic knowledge</a:t>
            </a:r>
            <a:endParaRPr lang="en-US" dirty="0"/>
          </a:p>
        </p:txBody>
      </p:sp>
      <p:graphicFrame>
        <p:nvGraphicFramePr>
          <p:cNvPr id="3074" name="Object 2"/>
          <p:cNvGraphicFramePr>
            <a:graphicFrameLocks noChangeAspect="1"/>
          </p:cNvGraphicFramePr>
          <p:nvPr/>
        </p:nvGraphicFramePr>
        <p:xfrm>
          <a:off x="4572000" y="2033588"/>
          <a:ext cx="4506955" cy="3681412"/>
        </p:xfrm>
        <a:graphic>
          <a:graphicData uri="http://schemas.openxmlformats.org/presentationml/2006/ole">
            <mc:AlternateContent xmlns:mc="http://schemas.openxmlformats.org/markup-compatibility/2006">
              <mc:Choice xmlns:v="urn:schemas-microsoft-com:vml" Requires="v">
                <p:oleObj spid="_x0000_s3079" r:id="rId3" imgW="3414240" imgH="2789280" progId="">
                  <p:embed/>
                </p:oleObj>
              </mc:Choice>
              <mc:Fallback>
                <p:oleObj r:id="rId3" imgW="3414240" imgH="27892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033588"/>
                        <a:ext cx="4506955" cy="368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Take-Home Message</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Sociophonetics</a:t>
            </a:r>
            <a:r>
              <a:rPr lang="en-US" dirty="0" smtClean="0"/>
              <a:t> and sociolinguistics are all about connectivity—lateral transfer</a:t>
            </a:r>
          </a:p>
          <a:p>
            <a:r>
              <a:rPr lang="en-US" dirty="0" smtClean="0"/>
              <a:t>Let’s get away from thinking in modular terms all the time</a:t>
            </a:r>
          </a:p>
          <a:p>
            <a:r>
              <a:rPr lang="en-US" dirty="0" smtClean="0"/>
              <a:t>Modularity is probably part of how language is stored and processed, but it’s not the only part</a:t>
            </a:r>
          </a:p>
          <a:p>
            <a:r>
              <a:rPr lang="en-US" dirty="0" smtClean="0"/>
              <a:t>Lots of other aspects of language, such as historical developments and the linguistic effects of social networks, are best seen from a lateral transfer perspective, too</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 do the topics covered in chapter 12 fit into the emerging consensus that mixed (exemplar/abstract level) models best represent the cognitive processing of  phonology?</a:t>
            </a:r>
          </a:p>
          <a:p>
            <a:r>
              <a:rPr lang="en-US" dirty="0" smtClean="0"/>
              <a:t>How, from a cognitive perspective, is sociolinguistic knowledge about </a:t>
            </a:r>
            <a:r>
              <a:rPr lang="en-US" dirty="0" err="1" smtClean="0"/>
              <a:t>indexicality</a:t>
            </a:r>
            <a:r>
              <a:rPr lang="en-US" dirty="0" smtClean="0"/>
              <a:t> integrated into speech production?</a:t>
            </a:r>
          </a:p>
          <a:p>
            <a:r>
              <a:rPr lang="en-US" dirty="0" smtClean="0"/>
              <a:t>Construct an experiment that would investigate how lateral transfer of information between word recognition and social indexing works in speech perception.  Is it easier to show whether social indexing influences word recognition or vice versa?</a:t>
            </a:r>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447800"/>
            <a:ext cx="8229600" cy="4953000"/>
          </a:xfrm>
        </p:spPr>
        <p:txBody>
          <a:bodyPr>
            <a:normAutofit fontScale="47500" lnSpcReduction="20000"/>
          </a:bodyPr>
          <a:lstStyle/>
          <a:p>
            <a:pPr lvl="0"/>
            <a:r>
              <a:rPr lang="en-US" sz="3600" dirty="0"/>
              <a:t>The diagram on slide 24 is taken from:</a:t>
            </a:r>
          </a:p>
          <a:p>
            <a:pPr lvl="0"/>
            <a:r>
              <a:rPr lang="en-US" sz="3600" dirty="0" err="1"/>
              <a:t>Baldauf</a:t>
            </a:r>
            <a:r>
              <a:rPr lang="en-US" sz="3600" dirty="0"/>
              <a:t>, S. L., </a:t>
            </a:r>
            <a:r>
              <a:rPr lang="en-US" sz="3600" dirty="0" err="1"/>
              <a:t>Debashish</a:t>
            </a:r>
            <a:r>
              <a:rPr lang="en-US" sz="3600" dirty="0"/>
              <a:t> Bhattacharya, J. </a:t>
            </a:r>
            <a:r>
              <a:rPr lang="en-US" sz="3600" dirty="0" err="1"/>
              <a:t>Cockrill</a:t>
            </a:r>
            <a:r>
              <a:rPr lang="en-US" sz="3600" dirty="0"/>
              <a:t>, P. </a:t>
            </a:r>
            <a:r>
              <a:rPr lang="en-US" sz="3600" dirty="0" err="1"/>
              <a:t>Hugenholtz</a:t>
            </a:r>
            <a:r>
              <a:rPr lang="en-US" sz="3600" dirty="0"/>
              <a:t>, J. </a:t>
            </a:r>
            <a:r>
              <a:rPr lang="en-US" sz="3600" dirty="0" err="1"/>
              <a:t>Pawlowski</a:t>
            </a:r>
            <a:r>
              <a:rPr lang="en-US" sz="3600" dirty="0"/>
              <a:t>, and A. G. B. Simpson.  2004.  The tree of life: An overview.  In Joel </a:t>
            </a:r>
            <a:r>
              <a:rPr lang="en-US" sz="3600" dirty="0" err="1"/>
              <a:t>Cracraft</a:t>
            </a:r>
            <a:r>
              <a:rPr lang="en-US" sz="3600" dirty="0"/>
              <a:t> and Michael J. Donoghue (eds.), </a:t>
            </a:r>
            <a:r>
              <a:rPr lang="en-US" sz="3600" i="1" dirty="0"/>
              <a:t>Assembling the Tree of Life</a:t>
            </a:r>
            <a:r>
              <a:rPr lang="en-US" sz="3600" dirty="0"/>
              <a:t>, 43-75.  Oxford, U.K./New York: Oxford University Press</a:t>
            </a:r>
            <a:r>
              <a:rPr lang="en-US" sz="3600" dirty="0" smtClean="0"/>
              <a:t>.</a:t>
            </a:r>
          </a:p>
          <a:p>
            <a:pPr lvl="0"/>
            <a:r>
              <a:rPr lang="en-US" sz="3600" dirty="0" smtClean="0"/>
              <a:t>The diagrams on slides 33 and 34 are taken from:</a:t>
            </a:r>
          </a:p>
          <a:p>
            <a:pPr lvl="0"/>
            <a:r>
              <a:rPr lang="en-US" sz="3600" dirty="0"/>
              <a:t>Thomas, Erik R.  2011.  “Mental Representation of Sociolinguistic Variables.”  </a:t>
            </a:r>
            <a:r>
              <a:rPr lang="en-US" sz="3600" i="1" dirty="0"/>
              <a:t>Wiley Interdisciplinary Reviews: Cognitive Science</a:t>
            </a:r>
            <a:r>
              <a:rPr lang="en-US" sz="3600" dirty="0"/>
              <a:t> 2:701-16.</a:t>
            </a:r>
            <a:endParaRPr lang="en-US" sz="3600" dirty="0"/>
          </a:p>
          <a:p>
            <a:pPr lvl="0"/>
            <a:r>
              <a:rPr lang="en-US" sz="3600" dirty="0"/>
              <a:t>Other sources: </a:t>
            </a:r>
          </a:p>
          <a:p>
            <a:pPr lvl="0"/>
            <a:r>
              <a:rPr lang="en-US" sz="3600" dirty="0" err="1"/>
              <a:t>Adank</a:t>
            </a:r>
            <a:r>
              <a:rPr lang="en-US" sz="3600" dirty="0"/>
              <a:t>, Patti, </a:t>
            </a:r>
            <a:r>
              <a:rPr lang="en-US" sz="3600" dirty="0" err="1"/>
              <a:t>Bronwen</a:t>
            </a:r>
            <a:r>
              <a:rPr lang="en-US" sz="3600" dirty="0"/>
              <a:t> G. Evans, Jane Stuart-Smith, and Sophie K. Scott.  2009.  Comprehension of familiar and unfamiliar native accents under adverse listening conditions.  </a:t>
            </a:r>
            <a:r>
              <a:rPr lang="en-US" sz="3600" i="1" dirty="0"/>
              <a:t>Journal of Experimental Psychology: Human Perception and Performance</a:t>
            </a:r>
            <a:r>
              <a:rPr lang="en-US" sz="3600" dirty="0"/>
              <a:t> 35:520-29.</a:t>
            </a:r>
          </a:p>
          <a:p>
            <a:pPr lvl="0"/>
            <a:r>
              <a:rPr lang="en-US" sz="3600" dirty="0" err="1"/>
              <a:t>Cedergren</a:t>
            </a:r>
            <a:r>
              <a:rPr lang="en-US" sz="3600" dirty="0"/>
              <a:t>, Henrietta J., and David </a:t>
            </a:r>
            <a:r>
              <a:rPr lang="en-US" sz="3600" dirty="0" err="1"/>
              <a:t>Sankoff</a:t>
            </a:r>
            <a:r>
              <a:rPr lang="en-US" sz="3600" dirty="0"/>
              <a:t>.  1974.  Variable rules: Performance as a statistical reflection of competence.  </a:t>
            </a:r>
            <a:r>
              <a:rPr lang="en-US" sz="3600" i="1" dirty="0"/>
              <a:t>Language</a:t>
            </a:r>
            <a:r>
              <a:rPr lang="en-US" sz="3600" dirty="0"/>
              <a:t> 50:333-55.</a:t>
            </a:r>
          </a:p>
          <a:p>
            <a:pPr lvl="0"/>
            <a:r>
              <a:rPr lang="en-US" sz="3600" dirty="0" err="1"/>
              <a:t>Fasold</a:t>
            </a:r>
            <a:r>
              <a:rPr lang="en-US" sz="3600" dirty="0"/>
              <a:t>, Ralph W.  1991.  The quiet demise of variable rules.  </a:t>
            </a:r>
            <a:r>
              <a:rPr lang="en-US" sz="3600" i="1" dirty="0"/>
              <a:t>American Speech</a:t>
            </a:r>
            <a:r>
              <a:rPr lang="en-US" sz="3600" dirty="0"/>
              <a:t> 66:3-21.</a:t>
            </a:r>
          </a:p>
          <a:p>
            <a:pPr lvl="0"/>
            <a:r>
              <a:rPr lang="en-US" sz="3600" dirty="0" err="1"/>
              <a:t>Fourakis</a:t>
            </a:r>
            <a:r>
              <a:rPr lang="en-US" sz="3600" dirty="0"/>
              <a:t>, </a:t>
            </a:r>
            <a:r>
              <a:rPr lang="en-US" sz="3600" dirty="0" err="1"/>
              <a:t>Marios</a:t>
            </a:r>
            <a:r>
              <a:rPr lang="en-US" sz="3600" dirty="0"/>
              <a:t>, and Robert Port.  1986.  Stop epenthesis in English.  </a:t>
            </a:r>
            <a:r>
              <a:rPr lang="en-US" sz="3600" i="1" dirty="0"/>
              <a:t>Journal of Phonetics</a:t>
            </a:r>
            <a:r>
              <a:rPr lang="en-US" sz="3600" dirty="0"/>
              <a:t> 14:197-221.</a:t>
            </a:r>
          </a:p>
          <a:p>
            <a:r>
              <a:rPr lang="en-US" sz="3600" dirty="0"/>
              <a:t>Hay, Jennifer, and Katie </a:t>
            </a:r>
            <a:r>
              <a:rPr lang="en-US" sz="3600" dirty="0" err="1"/>
              <a:t>Drager</a:t>
            </a:r>
            <a:r>
              <a:rPr lang="en-US" sz="3600" dirty="0"/>
              <a:t>.  2010.  Stuffed toys and speech perception.  </a:t>
            </a:r>
            <a:r>
              <a:rPr lang="en-US" sz="3600" i="1" dirty="0"/>
              <a:t>Linguistics</a:t>
            </a:r>
            <a:r>
              <a:rPr lang="en-US" sz="3600" dirty="0"/>
              <a:t> 48:865-92.</a:t>
            </a:r>
          </a:p>
          <a:p>
            <a:endParaRPr lang="en-US" dirty="0"/>
          </a:p>
        </p:txBody>
      </p:sp>
    </p:spTree>
    <p:extLst>
      <p:ext uri="{BB962C8B-B14F-4D97-AF65-F5344CB8AC3E}">
        <p14:creationId xmlns:p14="http://schemas.microsoft.com/office/powerpoint/2010/main" val="406242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a:xfrm>
            <a:off x="457200" y="1371600"/>
            <a:ext cx="8229600" cy="5181600"/>
          </a:xfrm>
        </p:spPr>
        <p:txBody>
          <a:bodyPr>
            <a:noAutofit/>
          </a:bodyPr>
          <a:lstStyle/>
          <a:p>
            <a:pPr lvl="0"/>
            <a:r>
              <a:rPr lang="en-US" sz="1700" dirty="0" smtClean="0"/>
              <a:t>Hay, Jennifer, Andrew Nolan, and Katie </a:t>
            </a:r>
            <a:r>
              <a:rPr lang="en-US" sz="1700" dirty="0" err="1" smtClean="0"/>
              <a:t>Drager</a:t>
            </a:r>
            <a:r>
              <a:rPr lang="en-US" sz="1700" dirty="0" smtClean="0"/>
              <a:t>.  2006.  From </a:t>
            </a:r>
            <a:r>
              <a:rPr lang="en-US" sz="1700" i="1" dirty="0" err="1" smtClean="0"/>
              <a:t>fush</a:t>
            </a:r>
            <a:r>
              <a:rPr lang="en-US" sz="1700" dirty="0" smtClean="0"/>
              <a:t> to </a:t>
            </a:r>
            <a:r>
              <a:rPr lang="en-US" sz="1700" i="1" dirty="0" err="1" smtClean="0"/>
              <a:t>feesh</a:t>
            </a:r>
            <a:r>
              <a:rPr lang="en-US" sz="1700" dirty="0" smtClean="0"/>
              <a:t>: Exemplar priming in speech production.  </a:t>
            </a:r>
            <a:r>
              <a:rPr lang="en-US" sz="1700" i="1" dirty="0" smtClean="0"/>
              <a:t>Linguistic Review</a:t>
            </a:r>
            <a:r>
              <a:rPr lang="en-US" sz="1700" dirty="0" smtClean="0"/>
              <a:t> 23:351-79.</a:t>
            </a:r>
          </a:p>
          <a:p>
            <a:pPr lvl="0"/>
            <a:r>
              <a:rPr lang="en-US" sz="1700" dirty="0" err="1" smtClean="0"/>
              <a:t>Impe</a:t>
            </a:r>
            <a:r>
              <a:rPr lang="en-US" sz="1700" dirty="0" smtClean="0"/>
              <a:t>, </a:t>
            </a:r>
            <a:r>
              <a:rPr lang="en-US" sz="1700" dirty="0" err="1" smtClean="0"/>
              <a:t>Leen</a:t>
            </a:r>
            <a:r>
              <a:rPr lang="en-US" sz="1700" dirty="0" smtClean="0"/>
              <a:t>, Dirk </a:t>
            </a:r>
            <a:r>
              <a:rPr lang="en-US" sz="1700" dirty="0" err="1" smtClean="0"/>
              <a:t>Geeraerts</a:t>
            </a:r>
            <a:r>
              <a:rPr lang="en-US" sz="1700" dirty="0" smtClean="0"/>
              <a:t>,  and Dirk </a:t>
            </a:r>
            <a:r>
              <a:rPr lang="en-US" sz="1700" dirty="0" err="1" smtClean="0"/>
              <a:t>Speelman</a:t>
            </a:r>
            <a:r>
              <a:rPr lang="en-US" sz="1700" dirty="0" smtClean="0"/>
              <a:t>.  2008.  Mutual intelligibility of standard and regional Dutch varieties.  </a:t>
            </a:r>
            <a:r>
              <a:rPr lang="en-US" sz="1700" i="1" dirty="0" smtClean="0"/>
              <a:t>International Journal of Humanities and Arts Computing</a:t>
            </a:r>
            <a:r>
              <a:rPr lang="en-US" sz="1700" dirty="0" smtClean="0"/>
              <a:t> 2:101-17.</a:t>
            </a:r>
          </a:p>
          <a:p>
            <a:pPr lvl="0"/>
            <a:r>
              <a:rPr lang="en-US" sz="1700" dirty="0" err="1" smtClean="0"/>
              <a:t>Labov</a:t>
            </a:r>
            <a:r>
              <a:rPr lang="en-US" sz="1700" dirty="0" smtClean="0"/>
              <a:t>, William.  1966.  </a:t>
            </a:r>
            <a:r>
              <a:rPr lang="en-US" sz="1700" i="1" dirty="0" smtClean="0"/>
              <a:t>The Social Stratification of English in New York City</a:t>
            </a:r>
            <a:r>
              <a:rPr lang="en-US" sz="1700" dirty="0" smtClean="0"/>
              <a:t>.  Washington, DC: Center for Applied Linguistics.</a:t>
            </a:r>
          </a:p>
          <a:p>
            <a:pPr lvl="0"/>
            <a:r>
              <a:rPr lang="en-US" sz="1700" dirty="0" err="1" smtClean="0"/>
              <a:t>Maye</a:t>
            </a:r>
            <a:r>
              <a:rPr lang="en-US" sz="1700" dirty="0" smtClean="0"/>
              <a:t>, Jessica, Richard N. </a:t>
            </a:r>
            <a:r>
              <a:rPr lang="en-US" sz="1700" dirty="0" err="1" smtClean="0"/>
              <a:t>Aslin</a:t>
            </a:r>
            <a:r>
              <a:rPr lang="en-US" sz="1700" dirty="0" smtClean="0"/>
              <a:t>, and Michael K. </a:t>
            </a:r>
            <a:r>
              <a:rPr lang="en-US" sz="1700" dirty="0" err="1" smtClean="0"/>
              <a:t>Tanenhaus</a:t>
            </a:r>
            <a:r>
              <a:rPr lang="en-US" sz="1700" dirty="0" smtClean="0"/>
              <a:t>.  2008.  The </a:t>
            </a:r>
            <a:r>
              <a:rPr lang="en-US" sz="1700" dirty="0" err="1" smtClean="0"/>
              <a:t>weckud</a:t>
            </a:r>
            <a:r>
              <a:rPr lang="en-US" sz="1700" dirty="0" smtClean="0"/>
              <a:t> </a:t>
            </a:r>
            <a:r>
              <a:rPr lang="en-US" sz="1700" dirty="0" err="1" smtClean="0"/>
              <a:t>wetch</a:t>
            </a:r>
            <a:r>
              <a:rPr lang="en-US" sz="1700" dirty="0" smtClean="0"/>
              <a:t> of the </a:t>
            </a:r>
            <a:r>
              <a:rPr lang="en-US" sz="1700" dirty="0" err="1" smtClean="0"/>
              <a:t>wast</a:t>
            </a:r>
            <a:r>
              <a:rPr lang="en-US" sz="1700" dirty="0" smtClean="0"/>
              <a:t>: Lexical adaptation to a novel accent.  </a:t>
            </a:r>
            <a:r>
              <a:rPr lang="en-US" sz="1700" i="1" dirty="0" smtClean="0"/>
              <a:t>Cognitive Science</a:t>
            </a:r>
            <a:r>
              <a:rPr lang="en-US" sz="1700" dirty="0" smtClean="0"/>
              <a:t> 32:543-62.</a:t>
            </a:r>
          </a:p>
          <a:p>
            <a:pPr lvl="0"/>
            <a:r>
              <a:rPr lang="en-US" sz="1700" dirty="0" err="1" smtClean="0"/>
              <a:t>Niedzielski</a:t>
            </a:r>
            <a:r>
              <a:rPr lang="en-US" sz="1700" dirty="0" smtClean="0"/>
              <a:t>, Nancy.  1999.  The effect of social information on the perception of sociolinguistic variables.  </a:t>
            </a:r>
            <a:r>
              <a:rPr lang="en-US" sz="1700" i="1" dirty="0" smtClean="0"/>
              <a:t>Journal of Language and Social Psychology</a:t>
            </a:r>
            <a:r>
              <a:rPr lang="en-US" sz="1700" dirty="0" smtClean="0"/>
              <a:t> 18:62-85.</a:t>
            </a:r>
          </a:p>
          <a:p>
            <a:pPr lvl="0"/>
            <a:r>
              <a:rPr lang="en-US" sz="1700" dirty="0" err="1" smtClean="0"/>
              <a:t>Rakerd</a:t>
            </a:r>
            <a:r>
              <a:rPr lang="en-US" sz="1700" dirty="0" smtClean="0"/>
              <a:t>, Brad, and </a:t>
            </a:r>
            <a:r>
              <a:rPr lang="en-US" sz="1700" dirty="0" err="1" smtClean="0"/>
              <a:t>Bartlomiej</a:t>
            </a:r>
            <a:r>
              <a:rPr lang="en-US" sz="1700" dirty="0" smtClean="0"/>
              <a:t> </a:t>
            </a:r>
            <a:r>
              <a:rPr lang="en-US" sz="1700" dirty="0" err="1" smtClean="0"/>
              <a:t>Plichta</a:t>
            </a:r>
            <a:r>
              <a:rPr lang="en-US" sz="1700" dirty="0" smtClean="0"/>
              <a:t>.  2010.  More on Michigan listeners’ perceptions of /</a:t>
            </a:r>
            <a:r>
              <a:rPr lang="en-US" sz="1700" dirty="0" smtClean="0">
                <a:sym typeface="SILDoulosIPA"/>
              </a:rPr>
              <a:t></a:t>
            </a:r>
            <a:r>
              <a:rPr lang="en-US" sz="1700" dirty="0" smtClean="0"/>
              <a:t>/-fronting.  </a:t>
            </a:r>
            <a:r>
              <a:rPr lang="en-US" sz="1700" i="1" dirty="0" smtClean="0"/>
              <a:t>American Speech</a:t>
            </a:r>
            <a:r>
              <a:rPr lang="en-US" sz="1700" dirty="0" smtClean="0"/>
              <a:t> 85:431-49.</a:t>
            </a:r>
          </a:p>
          <a:p>
            <a:pPr lvl="0"/>
            <a:r>
              <a:rPr lang="en-US" sz="1700" dirty="0" smtClean="0"/>
              <a:t>Sumner, Meghan, and Arthur G. Samuel.  2009.  The effect of experience on the perception and representation of dialect variants.  </a:t>
            </a:r>
            <a:r>
              <a:rPr lang="en-US" sz="1700" i="1" dirty="0" smtClean="0"/>
              <a:t>Journal of Memory and Language</a:t>
            </a:r>
            <a:r>
              <a:rPr lang="en-US" sz="1700" dirty="0" smtClean="0"/>
              <a:t> 60:487-501.</a:t>
            </a:r>
          </a:p>
          <a:p>
            <a:pPr lvl="0"/>
            <a:r>
              <a:rPr lang="en-US" sz="1700" dirty="0" err="1" smtClean="0"/>
              <a:t>Weinreich</a:t>
            </a:r>
            <a:r>
              <a:rPr lang="en-US" sz="1700" dirty="0" smtClean="0"/>
              <a:t>, </a:t>
            </a:r>
            <a:r>
              <a:rPr lang="en-US" sz="1700" dirty="0" err="1" smtClean="0"/>
              <a:t>Uriel</a:t>
            </a:r>
            <a:r>
              <a:rPr lang="en-US" sz="1700" dirty="0" smtClean="0"/>
              <a:t>.  1953.  </a:t>
            </a:r>
            <a:r>
              <a:rPr lang="en-US" sz="1700" i="1" dirty="0" smtClean="0"/>
              <a:t>Languages in Contact: Findings and Problems</a:t>
            </a:r>
            <a:r>
              <a:rPr lang="en-US" sz="1700" dirty="0" smtClean="0"/>
              <a:t>.  Publications of the Linguistic Circle of New York, no. 1.  New York: Linguistic Circle of New York.</a:t>
            </a:r>
          </a:p>
        </p:txBody>
      </p:sp>
    </p:spTree>
    <p:extLst>
      <p:ext uri="{BB962C8B-B14F-4D97-AF65-F5344CB8AC3E}">
        <p14:creationId xmlns:p14="http://schemas.microsoft.com/office/powerpoint/2010/main" val="93375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Weinreich</a:t>
            </a:r>
            <a:r>
              <a:rPr lang="en-US" dirty="0" smtClean="0"/>
              <a:t>, </a:t>
            </a:r>
            <a:r>
              <a:rPr lang="en-US" dirty="0" err="1" smtClean="0"/>
              <a:t>Labov</a:t>
            </a:r>
            <a:r>
              <a:rPr lang="en-US" dirty="0" smtClean="0"/>
              <a:t>, &amp; Herzog (1968)</a:t>
            </a:r>
            <a:endParaRPr lang="en-US" dirty="0"/>
          </a:p>
        </p:txBody>
      </p:sp>
      <p:sp>
        <p:nvSpPr>
          <p:cNvPr id="3" name="Content Placeholder 2"/>
          <p:cNvSpPr>
            <a:spLocks noGrp="1"/>
          </p:cNvSpPr>
          <p:nvPr>
            <p:ph idx="1"/>
          </p:nvPr>
        </p:nvSpPr>
        <p:spPr>
          <a:xfrm>
            <a:off x="457200" y="1447800"/>
            <a:ext cx="8229600" cy="4800600"/>
          </a:xfrm>
        </p:spPr>
        <p:txBody>
          <a:bodyPr>
            <a:normAutofit fontScale="70000" lnSpcReduction="20000"/>
          </a:bodyPr>
          <a:lstStyle/>
          <a:p>
            <a:r>
              <a:rPr lang="en-US" sz="4700" dirty="0" smtClean="0"/>
              <a:t>They list five issues, that, according to them, you have to </a:t>
            </a:r>
            <a:r>
              <a:rPr lang="en-US" sz="4700" dirty="0"/>
              <a:t>explain </a:t>
            </a:r>
            <a:r>
              <a:rPr lang="en-US" sz="4700" dirty="0" smtClean="0"/>
              <a:t>to understand </a:t>
            </a:r>
            <a:r>
              <a:rPr lang="en-US" sz="4700" dirty="0"/>
              <a:t>linguistic </a:t>
            </a:r>
            <a:r>
              <a:rPr lang="en-US" sz="4700" dirty="0" smtClean="0"/>
              <a:t>change </a:t>
            </a:r>
          </a:p>
          <a:p>
            <a:endParaRPr lang="en-US" sz="4700" dirty="0" smtClean="0"/>
          </a:p>
          <a:p>
            <a:r>
              <a:rPr lang="en-US" sz="4700" dirty="0" smtClean="0"/>
              <a:t>this is the part of WLH that I want you to pay the most attention to</a:t>
            </a:r>
            <a:endParaRPr lang="en-US" sz="4700" dirty="0"/>
          </a:p>
          <a:p>
            <a:pPr>
              <a:buNone/>
            </a:pPr>
            <a:r>
              <a:rPr lang="en-US" dirty="0"/>
              <a:t> </a:t>
            </a:r>
          </a:p>
          <a:p>
            <a:pPr>
              <a:buNone/>
            </a:pPr>
            <a:r>
              <a:rPr lang="en-US" dirty="0"/>
              <a:t> </a:t>
            </a:r>
          </a:p>
          <a:p>
            <a:pPr>
              <a:buNone/>
            </a:pPr>
            <a:r>
              <a:rPr lang="en-US" dirty="0"/>
              <a:t> </a:t>
            </a:r>
          </a:p>
          <a:p>
            <a:pPr>
              <a:buNone/>
            </a:pPr>
            <a:r>
              <a:rPr lang="en-US" dirty="0"/>
              <a:t> </a:t>
            </a:r>
          </a:p>
          <a:p>
            <a:pPr>
              <a:buNone/>
            </a:pPr>
            <a:r>
              <a:rPr lang="en-US" dirty="0"/>
              <a:t> </a:t>
            </a:r>
          </a:p>
          <a:p>
            <a:endParaRPr lang="en-US"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Weinreich</a:t>
            </a:r>
            <a:r>
              <a:rPr lang="en-US" dirty="0" smtClean="0"/>
              <a:t>, </a:t>
            </a:r>
            <a:r>
              <a:rPr lang="en-US" dirty="0" err="1" smtClean="0"/>
              <a:t>Labov</a:t>
            </a:r>
            <a:r>
              <a:rPr lang="en-US" dirty="0" smtClean="0"/>
              <a:t>, &amp; Herzog’s Five Issues (1)</a:t>
            </a:r>
            <a:endParaRPr lang="en-US" dirty="0"/>
          </a:p>
        </p:txBody>
      </p:sp>
      <p:sp>
        <p:nvSpPr>
          <p:cNvPr id="3" name="Content Placeholder 2"/>
          <p:cNvSpPr>
            <a:spLocks noGrp="1"/>
          </p:cNvSpPr>
          <p:nvPr>
            <p:ph idx="1"/>
          </p:nvPr>
        </p:nvSpPr>
        <p:spPr/>
        <p:txBody>
          <a:bodyPr/>
          <a:lstStyle/>
          <a:p>
            <a:r>
              <a:rPr lang="en-US" i="1" dirty="0" smtClean="0"/>
              <a:t>Constraints</a:t>
            </a:r>
            <a:r>
              <a:rPr lang="en-US" dirty="0" smtClean="0"/>
              <a:t>:  What changes are possible and impossible?</a:t>
            </a:r>
          </a:p>
          <a:p>
            <a:endParaRPr lang="en-US" dirty="0" smtClean="0"/>
          </a:p>
          <a:p>
            <a:r>
              <a:rPr lang="en-US" dirty="0" smtClean="0"/>
              <a:t>This led to </a:t>
            </a:r>
            <a:r>
              <a:rPr lang="en-US" dirty="0" err="1" smtClean="0"/>
              <a:t>Labov’s</a:t>
            </a:r>
            <a:r>
              <a:rPr lang="en-US" dirty="0" smtClean="0"/>
              <a:t> interest in the principles of vowel shifting</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Weinreich</a:t>
            </a:r>
            <a:r>
              <a:rPr lang="en-US" dirty="0" smtClean="0"/>
              <a:t>, </a:t>
            </a:r>
            <a:r>
              <a:rPr lang="en-US" dirty="0" err="1" smtClean="0"/>
              <a:t>Labov</a:t>
            </a:r>
            <a:r>
              <a:rPr lang="en-US" dirty="0" smtClean="0"/>
              <a:t>, &amp; Herzog’s Five Issues (2)</a:t>
            </a:r>
            <a:endParaRPr lang="en-US" dirty="0"/>
          </a:p>
        </p:txBody>
      </p:sp>
      <p:sp>
        <p:nvSpPr>
          <p:cNvPr id="3" name="Content Placeholder 2"/>
          <p:cNvSpPr>
            <a:spLocks noGrp="1"/>
          </p:cNvSpPr>
          <p:nvPr>
            <p:ph idx="1"/>
          </p:nvPr>
        </p:nvSpPr>
        <p:spPr/>
        <p:txBody>
          <a:bodyPr/>
          <a:lstStyle/>
          <a:p>
            <a:r>
              <a:rPr lang="en-US" i="1" dirty="0" smtClean="0"/>
              <a:t>Transition</a:t>
            </a:r>
            <a:r>
              <a:rPr lang="en-US" dirty="0" smtClean="0"/>
              <a:t>:  What are the intervening states when a sound change takes place?</a:t>
            </a:r>
          </a:p>
          <a:p>
            <a:endParaRPr lang="en-US" dirty="0" smtClean="0"/>
          </a:p>
          <a:p>
            <a:r>
              <a:rPr lang="en-US" dirty="0" smtClean="0"/>
              <a:t>This could mean intermediate phonetic variants, but </a:t>
            </a:r>
            <a:r>
              <a:rPr lang="en-US" dirty="0" err="1" smtClean="0"/>
              <a:t>Labov</a:t>
            </a:r>
            <a:r>
              <a:rPr lang="en-US" dirty="0" smtClean="0"/>
              <a:t> was more interested in the progression of a change through a community; his S-curve model resulted</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Weinreich</a:t>
            </a:r>
            <a:r>
              <a:rPr lang="en-US" dirty="0" smtClean="0"/>
              <a:t>, </a:t>
            </a:r>
            <a:r>
              <a:rPr lang="en-US" dirty="0" err="1" smtClean="0"/>
              <a:t>Labov</a:t>
            </a:r>
            <a:r>
              <a:rPr lang="en-US" dirty="0" smtClean="0"/>
              <a:t>, &amp; Herzog’s Five Issues (3)</a:t>
            </a:r>
            <a:endParaRPr lang="en-US" dirty="0"/>
          </a:p>
        </p:txBody>
      </p:sp>
      <p:sp>
        <p:nvSpPr>
          <p:cNvPr id="3" name="Content Placeholder 2"/>
          <p:cNvSpPr>
            <a:spLocks noGrp="1"/>
          </p:cNvSpPr>
          <p:nvPr>
            <p:ph idx="1"/>
          </p:nvPr>
        </p:nvSpPr>
        <p:spPr/>
        <p:txBody>
          <a:bodyPr/>
          <a:lstStyle/>
          <a:p>
            <a:r>
              <a:rPr lang="en-US" i="1" dirty="0" smtClean="0"/>
              <a:t>Embedding</a:t>
            </a:r>
            <a:r>
              <a:rPr lang="en-US" dirty="0" smtClean="0"/>
              <a:t>:  How is a change related to other linguistic and social changes?</a:t>
            </a:r>
          </a:p>
          <a:p>
            <a:endParaRPr lang="en-US" dirty="0" smtClean="0"/>
          </a:p>
          <a:p>
            <a:r>
              <a:rPr lang="en-US" dirty="0" smtClean="0"/>
              <a:t>I.e., what else is going on at the same time?</a:t>
            </a:r>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TotalTime>
  <Words>3567</Words>
  <Application>Microsoft Office PowerPoint</Application>
  <PresentationFormat>On-screen Show (4:3)</PresentationFormat>
  <Paragraphs>330</Paragraphs>
  <Slides>58</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58</vt:i4>
      </vt:variant>
    </vt:vector>
  </HeadingPairs>
  <TitlesOfParts>
    <vt:vector size="59" baseType="lpstr">
      <vt:lpstr>Office Theme</vt:lpstr>
      <vt:lpstr>ENG 528: Language Change Research Seminar</vt:lpstr>
      <vt:lpstr>Don’t Forget!</vt:lpstr>
      <vt:lpstr>Format for Oral Presentations</vt:lpstr>
      <vt:lpstr>Weinreich, Labov, &amp; Herzog (1968)</vt:lpstr>
      <vt:lpstr>Weinreich, Labov, &amp; Herzog (1968)</vt:lpstr>
      <vt:lpstr>Weinreich, Labov, &amp; Herzog (1968)</vt:lpstr>
      <vt:lpstr>Weinreich, Labov, &amp; Herzog’s Five Issues (1)</vt:lpstr>
      <vt:lpstr>Weinreich, Labov, &amp; Herzog’s Five Issues (2)</vt:lpstr>
      <vt:lpstr>Weinreich, Labov, &amp; Herzog’s Five Issues (3)</vt:lpstr>
      <vt:lpstr>Weinreich, Labov, &amp; Herzog’s Five Issues (4)</vt:lpstr>
      <vt:lpstr>Weinreich, Labov, &amp; Herzog’s Five Issues (5)</vt:lpstr>
      <vt:lpstr>Weinreich, Labov, &amp; Herzog (1968)</vt:lpstr>
      <vt:lpstr>Weinreich, Labov, &amp; Herzog (1968)</vt:lpstr>
      <vt:lpstr>Weinreich, Labov, &amp; Herzog (1968)</vt:lpstr>
      <vt:lpstr>Weinreich, Labov, &amp; Herzog (1968)</vt:lpstr>
      <vt:lpstr>Weinreich, Labov, &amp; Herzog (1968)</vt:lpstr>
      <vt:lpstr>Weinreich, Labov, &amp; Herzog (1968)</vt:lpstr>
      <vt:lpstr>Weinreich, Labov, &amp; Herzog (1968)</vt:lpstr>
      <vt:lpstr>On to Chapter 12</vt:lpstr>
      <vt:lpstr>Examples of Modular Idealizations</vt:lpstr>
      <vt:lpstr>Why do scholars propose modules so often?</vt:lpstr>
      <vt:lpstr>Modularity in Historical Linguistics</vt:lpstr>
      <vt:lpstr>Parallels between Biological Evolution and Linguistic Evolution</vt:lpstr>
      <vt:lpstr>Current Tree Diagram of Biological Evolution</vt:lpstr>
      <vt:lpstr>Lateral DNA Transfer</vt:lpstr>
      <vt:lpstr>Lateral Transfer</vt:lpstr>
      <vt:lpstr>Development of an Idiolect</vt:lpstr>
      <vt:lpstr>Are Phonemes Real? (And were the Structuralists for real?)</vt:lpstr>
      <vt:lpstr>Indexicality</vt:lpstr>
      <vt:lpstr>Review of General Linguistic Terms</vt:lpstr>
      <vt:lpstr>Put Social-Linguistic Connections Front and Center</vt:lpstr>
      <vt:lpstr>An Interlude: “Sociolinguistic Variables and Cognition”</vt:lpstr>
      <vt:lpstr>Style Shifting</vt:lpstr>
      <vt:lpstr>Phasing Rules in Action</vt:lpstr>
      <vt:lpstr>Differences in Undershoot Again</vt:lpstr>
      <vt:lpstr>Familiarity of Dialects</vt:lpstr>
      <vt:lpstr>More on Familiarity of Dialects: Sumner &amp; Samuel (2009)</vt:lpstr>
      <vt:lpstr>More on Familiarity of Dialects: Sumner &amp; Samuel (2009)</vt:lpstr>
      <vt:lpstr>Adjusting Perception for Different Dialects</vt:lpstr>
      <vt:lpstr>Dialect Identification</vt:lpstr>
      <vt:lpstr>Dialect Identification</vt:lpstr>
      <vt:lpstr>Upshot of Dialect Intelligibility</vt:lpstr>
      <vt:lpstr>Upshot of Dialect Intelligibility</vt:lpstr>
      <vt:lpstr>Modeling Speech Production (1)</vt:lpstr>
      <vt:lpstr>Modeling Speech Production (2)</vt:lpstr>
      <vt:lpstr>Modeling Speech Perception (1)</vt:lpstr>
      <vt:lpstr>Modeling Speech Perception (2)</vt:lpstr>
      <vt:lpstr>Modeling Speech Perception (3)</vt:lpstr>
      <vt:lpstr>Modeling Speech Perception (4)</vt:lpstr>
      <vt:lpstr>Modeling Speech Perception (5)</vt:lpstr>
      <vt:lpstr>Modeling Speech Perception (6)</vt:lpstr>
      <vt:lpstr>Modeling Speech Perception (7)</vt:lpstr>
      <vt:lpstr>Modeling Speech Perception (8)</vt:lpstr>
      <vt:lpstr>Modeling Speech Perception (9)</vt:lpstr>
      <vt:lpstr>The Take-Home Message</vt:lpstr>
      <vt:lpstr>Discussion Questions</vt:lpstr>
      <vt:lpstr>References</vt:lpstr>
      <vt:lpstr>References (continued)</vt:lpstr>
    </vt:vector>
  </TitlesOfParts>
  <Company>NC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 528: Language Change Research Seminar</dc:title>
  <dc:creator>erthomas</dc:creator>
  <cp:lastModifiedBy>erthomas</cp:lastModifiedBy>
  <cp:revision>72</cp:revision>
  <dcterms:created xsi:type="dcterms:W3CDTF">2011-11-21T20:02:08Z</dcterms:created>
  <dcterms:modified xsi:type="dcterms:W3CDTF">2012-01-08T18:16:45Z</dcterms:modified>
</cp:coreProperties>
</file>