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65C5-5FDF-4902-AF3B-15CC200B08BA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9E69-DBF3-4FBC-A6BB-073A1591A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11: Social Factors and Phonetics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Accommodation Theory is associated with Howard </a:t>
            </a:r>
            <a:r>
              <a:rPr lang="en-US" dirty="0" smtClean="0"/>
              <a:t>Giles (e.g., Giles, </a:t>
            </a:r>
            <a:r>
              <a:rPr lang="en-US" dirty="0" err="1" smtClean="0"/>
              <a:t>Coupland</a:t>
            </a:r>
            <a:r>
              <a:rPr lang="en-US" dirty="0" smtClean="0"/>
              <a:t>, &amp; </a:t>
            </a:r>
            <a:r>
              <a:rPr lang="en-US" dirty="0" err="1" smtClean="0"/>
              <a:t>Coupland</a:t>
            </a:r>
            <a:r>
              <a:rPr lang="en-US" dirty="0" smtClean="0"/>
              <a:t> 1991)</a:t>
            </a:r>
            <a:endParaRPr lang="en-US" dirty="0" smtClean="0"/>
          </a:p>
          <a:p>
            <a:r>
              <a:rPr lang="en-US" dirty="0" smtClean="0"/>
              <a:t>Speakers can shift their speech to become more like their interlocutors or less like them</a:t>
            </a:r>
          </a:p>
          <a:p>
            <a:r>
              <a:rPr lang="en-US" dirty="0" smtClean="0"/>
              <a:t>Is this deliberate, subconscious, or both?  What’s your intuition about that?</a:t>
            </a:r>
          </a:p>
          <a:p>
            <a:r>
              <a:rPr lang="en-US" dirty="0" smtClean="0"/>
              <a:t>Later versions of the theory allow for both an appropriate behavior component and an identity projection component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Speech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Holmes &amp; </a:t>
            </a:r>
            <a:r>
              <a:rPr lang="en-US" dirty="0" err="1" smtClean="0"/>
              <a:t>Meyerhoff</a:t>
            </a:r>
            <a:r>
              <a:rPr lang="en-US" dirty="0" smtClean="0"/>
              <a:t> (1999):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Members share norms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They behave similarly toward those norms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One’s identity isn’t important for membership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One doesn’t become part of the group for a purpose</a:t>
            </a:r>
          </a:p>
          <a:p>
            <a:r>
              <a:rPr lang="en-US" dirty="0" smtClean="0"/>
              <a:t>That’s how </a:t>
            </a:r>
            <a:r>
              <a:rPr lang="en-US" dirty="0" err="1" smtClean="0"/>
              <a:t>Labov</a:t>
            </a:r>
            <a:r>
              <a:rPr lang="en-US" dirty="0" smtClean="0"/>
              <a:t> defined it, anyhow</a:t>
            </a:r>
          </a:p>
          <a:p>
            <a:r>
              <a:rPr lang="en-US" dirty="0" smtClean="0"/>
              <a:t>Actually, there’s been a lot of controversy over the years as to what a speech community is</a:t>
            </a:r>
          </a:p>
          <a:p>
            <a:r>
              <a:rPr lang="en-US" dirty="0" smtClean="0"/>
              <a:t>Bloomfield (1933) first defined it as all speakers of a single language, and other people used the phrase as they saw fit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Holmes &amp; </a:t>
            </a:r>
            <a:r>
              <a:rPr lang="en-US" dirty="0" err="1" smtClean="0"/>
              <a:t>Meyerhoff</a:t>
            </a:r>
            <a:r>
              <a:rPr lang="en-US" dirty="0" smtClean="0"/>
              <a:t> (1999):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Shared identifications, not shared norms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Membership determined by contrast with other groups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One doesn’t become part of the group for a purpose</a:t>
            </a:r>
          </a:p>
          <a:p>
            <a:r>
              <a:rPr lang="en-US" dirty="0" err="1" smtClean="0"/>
              <a:t>Labov’s</a:t>
            </a:r>
            <a:r>
              <a:rPr lang="en-US" dirty="0" smtClean="0"/>
              <a:t> </a:t>
            </a:r>
            <a:r>
              <a:rPr lang="en-US" dirty="0" smtClean="0"/>
              <a:t>(1972a) study </a:t>
            </a:r>
            <a:r>
              <a:rPr lang="en-US" dirty="0" smtClean="0"/>
              <a:t>of Harlem cliques (Jets, Cobras, Thunderbirds) was an important early use</a:t>
            </a:r>
          </a:p>
          <a:p>
            <a:r>
              <a:rPr lang="en-US" dirty="0" err="1" smtClean="0"/>
              <a:t>Sociometrics</a:t>
            </a:r>
            <a:r>
              <a:rPr lang="en-US" dirty="0" smtClean="0"/>
              <a:t> have been a prominent part of it</a:t>
            </a:r>
          </a:p>
          <a:p>
            <a:r>
              <a:rPr lang="en-US" dirty="0" smtClean="0"/>
              <a:t>Eckert’s study of Livonia, MI, used </a:t>
            </a:r>
            <a:r>
              <a:rPr lang="en-US" dirty="0" err="1" smtClean="0"/>
              <a:t>sociometrics</a:t>
            </a:r>
            <a:r>
              <a:rPr lang="en-US" dirty="0" smtClean="0"/>
              <a:t> (more on that study later)</a:t>
            </a:r>
          </a:p>
          <a:p>
            <a:r>
              <a:rPr lang="en-US" dirty="0" smtClean="0"/>
              <a:t>James &amp; Leslie Milroy’s work in Belfast </a:t>
            </a:r>
            <a:r>
              <a:rPr lang="en-US" dirty="0" smtClean="0"/>
              <a:t>(e.g., </a:t>
            </a:r>
            <a:r>
              <a:rPr lang="en-US" dirty="0" smtClean="0"/>
              <a:t>L. Milroy 1987) </a:t>
            </a:r>
            <a:r>
              <a:rPr lang="en-US" dirty="0" smtClean="0"/>
              <a:t>was </a:t>
            </a:r>
            <a:r>
              <a:rPr lang="en-US" dirty="0" smtClean="0"/>
              <a:t>key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(2)</a:t>
            </a:r>
            <a:endParaRPr lang="en-US" dirty="0"/>
          </a:p>
        </p:txBody>
      </p:sp>
      <p:pic>
        <p:nvPicPr>
          <p:cNvPr id="4" name="Content Placeholder 3" descr="528Eckertfig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0387" y="1197785"/>
            <a:ext cx="5323613" cy="5660215"/>
          </a:xfr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was Eckert’s (2000) </a:t>
            </a:r>
            <a:r>
              <a:rPr lang="en-US" sz="3200" dirty="0" err="1" smtClean="0"/>
              <a:t>sociometric</a:t>
            </a:r>
            <a:r>
              <a:rPr lang="en-US" sz="3200" dirty="0" smtClean="0"/>
              <a:t> analysis for the girls at “</a:t>
            </a:r>
            <a:r>
              <a:rPr lang="en-US" sz="3200" dirty="0" err="1" smtClean="0"/>
              <a:t>Belten</a:t>
            </a:r>
            <a:r>
              <a:rPr lang="en-US" sz="3200" dirty="0" smtClean="0"/>
              <a:t> High”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</a:t>
            </a:r>
            <a:r>
              <a:rPr lang="en-US" dirty="0" err="1" smtClean="0"/>
              <a:t>Multiplexity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by the </a:t>
            </a:r>
            <a:r>
              <a:rPr lang="en-US" dirty="0" err="1" smtClean="0"/>
              <a:t>Milroys</a:t>
            </a:r>
            <a:r>
              <a:rPr lang="en-US" dirty="0" smtClean="0"/>
              <a:t> for Belfast</a:t>
            </a:r>
          </a:p>
          <a:p>
            <a:r>
              <a:rPr lang="en-US" dirty="0" smtClean="0"/>
              <a:t>Density= how many of one’s associates also associate with each other</a:t>
            </a:r>
          </a:p>
          <a:p>
            <a:r>
              <a:rPr lang="en-US" dirty="0" err="1" smtClean="0"/>
              <a:t>Multiplexity</a:t>
            </a:r>
            <a:r>
              <a:rPr lang="en-US" dirty="0" smtClean="0"/>
              <a:t>= how many places you interact with somebody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57699" y="2819400"/>
          <a:ext cx="4705131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3009600" imgH="2485440" progId="">
                  <p:embed/>
                </p:oleObj>
              </mc:Choice>
              <mc:Fallback>
                <p:oleObj r:id="rId3" imgW="3009600" imgH="2485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699" y="2819400"/>
                        <a:ext cx="4705131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1905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High- and low-density networks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Holmes &amp; </a:t>
            </a:r>
            <a:r>
              <a:rPr lang="en-US" dirty="0" err="1" smtClean="0"/>
              <a:t>Meyerhoff</a:t>
            </a:r>
            <a:r>
              <a:rPr lang="en-US" dirty="0" smtClean="0"/>
              <a:t> (1999):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Shared practices, not shared norms or identifications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Members decide who belongs to the group</a:t>
            </a:r>
          </a:p>
          <a:p>
            <a:r>
              <a:rPr lang="en-US" dirty="0" smtClean="0"/>
              <a:t>Members participate in an activity and have to negotiate and agree on the rules/goals</a:t>
            </a:r>
          </a:p>
          <a:p>
            <a:r>
              <a:rPr lang="en-US" dirty="0" smtClean="0"/>
              <a:t>Regarding language, members work out the social meanings of variables</a:t>
            </a:r>
          </a:p>
          <a:p>
            <a:r>
              <a:rPr lang="en-US" dirty="0" smtClean="0"/>
              <a:t>This is a fairly new approach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Eckert’s work in Livonia was the main impetus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“jocks” and “burnouts”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Jocks were more white-collar-oriented (participated in school activities) and burnouts more blue-collar-oriented (not into school activities), but there were some crossovers in membership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There were also a lot of “in-betweens”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Burnouts tended to have certain vowel shifts, including a couple of Northern Cities Shift ones, to a greater degree</a:t>
            </a:r>
          </a:p>
          <a:p>
            <a:r>
              <a:rPr lang="en-US" dirty="0" smtClean="0"/>
              <a:t>Other people have tried this approach recently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can be hard to link communities of practice with specific linguistic variables (as in Johnstown)</a:t>
            </a:r>
          </a:p>
          <a:p>
            <a:r>
              <a:rPr lang="en-US" dirty="0" smtClean="0"/>
              <a:t>You can’t generalize the results to society at large—every COP is unique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14295" y="1676400"/>
          <a:ext cx="502970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3327840" imgH="2872800" progId="">
                  <p:embed/>
                </p:oleObj>
              </mc:Choice>
              <mc:Fallback>
                <p:oleObj r:id="rId3" imgW="3327840" imgH="2872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295" y="1676400"/>
                        <a:ext cx="502970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In sociolinguistics, “the individual is often anywhere but in the center of interest in practice” (</a:t>
            </a:r>
            <a:r>
              <a:rPr lang="en-US" sz="2600" dirty="0" err="1" smtClean="0"/>
              <a:t>Johnstone</a:t>
            </a:r>
            <a:r>
              <a:rPr lang="en-US" sz="2600" dirty="0" smtClean="0"/>
              <a:t> 1996)</a:t>
            </a:r>
          </a:p>
          <a:p>
            <a:r>
              <a:rPr lang="en-US" sz="2600" dirty="0" err="1" smtClean="0"/>
              <a:t>Labov</a:t>
            </a:r>
            <a:r>
              <a:rPr lang="en-US" sz="2600" dirty="0" smtClean="0"/>
              <a:t> has put the emphasis on group patterns and group identities, and most other sociolinguists have followed suit</a:t>
            </a:r>
          </a:p>
          <a:p>
            <a:r>
              <a:rPr lang="en-US" sz="2600" dirty="0" smtClean="0"/>
              <a:t>Individual variation for phonetic variables is probably ubiquitous but is hard to prove</a:t>
            </a:r>
          </a:p>
          <a:p>
            <a:r>
              <a:rPr lang="en-US" sz="2600" dirty="0" smtClean="0"/>
              <a:t>Ironically, </a:t>
            </a:r>
            <a:r>
              <a:rPr lang="en-US" sz="2600" dirty="0" err="1" smtClean="0"/>
              <a:t>Labov</a:t>
            </a:r>
            <a:r>
              <a:rPr lang="en-US" sz="2600" dirty="0" smtClean="0"/>
              <a:t> is the one who’s done the most to pin it down—when he looked for the leaders of sound changes</a:t>
            </a:r>
          </a:p>
          <a:p>
            <a:r>
              <a:rPr lang="en-US" sz="2600" dirty="0" smtClean="0"/>
              <a:t>For dense, multiplex networks, he found that social leaders were the ones who pushed sound changes the farthest (but it didn’t work that way in looser networks)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Sociolinguistics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new movement</a:t>
            </a:r>
          </a:p>
          <a:p>
            <a:r>
              <a:rPr lang="en-US" dirty="0" smtClean="0"/>
              <a:t>Mostly based in Europe</a:t>
            </a:r>
          </a:p>
          <a:p>
            <a:r>
              <a:rPr lang="en-US" dirty="0" smtClean="0"/>
              <a:t>Grows out of cognitive linguistics, which is a longer-established tradition (identified with George </a:t>
            </a:r>
            <a:r>
              <a:rPr lang="en-US" dirty="0" err="1" smtClean="0"/>
              <a:t>Lakoff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Discourse and pragmatics have been the main foci</a:t>
            </a:r>
          </a:p>
          <a:p>
            <a:r>
              <a:rPr lang="en-US" dirty="0" smtClean="0"/>
              <a:t>Pronunciation has gotten some attention, though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from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Various ideas that are part of the basic sociolinguistics lore were adopted from sociology, such as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err="1" smtClean="0"/>
              <a:t>Sociometric</a:t>
            </a:r>
            <a:r>
              <a:rPr lang="en-US" dirty="0" smtClean="0"/>
              <a:t> analysis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Density and </a:t>
            </a:r>
            <a:r>
              <a:rPr lang="en-US" dirty="0" err="1" smtClean="0"/>
              <a:t>multiplexity</a:t>
            </a:r>
            <a:endParaRPr lang="en-US" dirty="0" smtClean="0"/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Communities of Practice (COPs)</a:t>
            </a:r>
          </a:p>
          <a:p>
            <a:r>
              <a:rPr lang="en-US" dirty="0" smtClean="0"/>
              <a:t>We’re interested in how these things relate to phonetics and to cognition</a:t>
            </a:r>
          </a:p>
          <a:p>
            <a:r>
              <a:rPr lang="en-US" dirty="0" smtClean="0"/>
              <a:t>The medium for that interaction is </a:t>
            </a:r>
            <a:r>
              <a:rPr lang="en-US" i="1" dirty="0" smtClean="0"/>
              <a:t>social indexing</a:t>
            </a:r>
            <a:r>
              <a:rPr lang="en-US" dirty="0" smtClean="0"/>
              <a:t>, or </a:t>
            </a:r>
            <a:r>
              <a:rPr lang="en-US" i="1" dirty="0" err="1" smtClean="0"/>
              <a:t>indexicality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Sociolinguistics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important phrase is </a:t>
            </a:r>
            <a:r>
              <a:rPr lang="en-US" i="1" dirty="0" smtClean="0"/>
              <a:t>receptive competence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People associate linguistic variants with social groups, larger categories of people, or speaking styles</a:t>
            </a:r>
          </a:p>
          <a:p>
            <a:r>
              <a:rPr lang="en-US" dirty="0" smtClean="0"/>
              <a:t>This association is very often subconscious</a:t>
            </a:r>
          </a:p>
          <a:p>
            <a:r>
              <a:rPr lang="en-US" dirty="0" smtClean="0"/>
              <a:t>As a result, experimentation is needed to get at it</a:t>
            </a:r>
          </a:p>
          <a:p>
            <a:r>
              <a:rPr lang="en-US" dirty="0" smtClean="0"/>
              <a:t>(“Perceptual Dialectology,” or “Folk Dialectology,” associated with Dennis Preston, mainly gets at stereotypes, which isn’t enough)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Attention to speech, audience design, speaker design, and H&amp;H may all be factors that contribute to style shifting.  How can you distinguish their effects in a study?  To what degree do their effects overlap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 perception experiment that taps subjects’ subliminal cognitive associations between some linguistic variant and knowledge of what groups use that variant</a:t>
            </a:r>
            <a:r>
              <a:rPr lang="en-US" dirty="0" smtClean="0"/>
              <a:t>.  What differences in the experiments are needed to get at associations with (a) broad demographic groups, (b) speech communities, (c) networks, (d) communities of practice, and (e) individuals?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Bell, Allan.  1984.  Language style as audience design.  </a:t>
            </a:r>
            <a:r>
              <a:rPr lang="en-US" i="1" dirty="0"/>
              <a:t>Language in Society</a:t>
            </a:r>
            <a:r>
              <a:rPr lang="en-US" dirty="0"/>
              <a:t> 13:145-204</a:t>
            </a:r>
            <a:r>
              <a:rPr lang="en-US" dirty="0" smtClean="0"/>
              <a:t>.</a:t>
            </a:r>
          </a:p>
          <a:p>
            <a:r>
              <a:rPr lang="en-US" dirty="0"/>
              <a:t>Bloomfield, Leonard.  1933.  </a:t>
            </a:r>
            <a:r>
              <a:rPr lang="en-US" i="1" dirty="0"/>
              <a:t>Language</a:t>
            </a:r>
            <a:r>
              <a:rPr lang="en-US" dirty="0"/>
              <a:t>.  New York: Holt, Rinehart, and Winston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Eckert, Penelope.  2000.  </a:t>
            </a:r>
            <a:r>
              <a:rPr lang="en-US" i="1" dirty="0" smtClean="0"/>
              <a:t>Linguistic Variation as Social Practice: The Linguistic Construction of Identity in </a:t>
            </a:r>
            <a:r>
              <a:rPr lang="en-US" i="1" dirty="0" err="1" smtClean="0"/>
              <a:t>Belten</a:t>
            </a:r>
            <a:r>
              <a:rPr lang="en-US" i="1" dirty="0" smtClean="0"/>
              <a:t> High</a:t>
            </a:r>
            <a:r>
              <a:rPr lang="en-US" dirty="0" smtClean="0"/>
              <a:t>.  Malden, MA: Blackwell.</a:t>
            </a:r>
          </a:p>
          <a:p>
            <a:r>
              <a:rPr lang="en-US" dirty="0"/>
              <a:t>Giles, Howard, Nikolas </a:t>
            </a:r>
            <a:r>
              <a:rPr lang="en-US" dirty="0" err="1"/>
              <a:t>Coupland</a:t>
            </a:r>
            <a:r>
              <a:rPr lang="en-US" dirty="0"/>
              <a:t>, and Justine </a:t>
            </a:r>
            <a:r>
              <a:rPr lang="en-US" dirty="0" err="1"/>
              <a:t>Coupland</a:t>
            </a:r>
            <a:r>
              <a:rPr lang="en-US" dirty="0"/>
              <a:t>.  1991.  Accommodation theory: Communication, context, and consequence.  In Howard Giles, Nikolas </a:t>
            </a:r>
            <a:r>
              <a:rPr lang="en-US" dirty="0" err="1"/>
              <a:t>Coupland</a:t>
            </a:r>
            <a:r>
              <a:rPr lang="en-US" dirty="0"/>
              <a:t>, and Justine </a:t>
            </a:r>
            <a:r>
              <a:rPr lang="en-US" dirty="0" err="1"/>
              <a:t>Coupland</a:t>
            </a:r>
            <a:r>
              <a:rPr lang="en-US" dirty="0"/>
              <a:t> (eds.), </a:t>
            </a:r>
            <a:r>
              <a:rPr lang="en-US" i="1" dirty="0"/>
              <a:t>Contexts of Accommodation: Developments in Applied Sociolinguistics</a:t>
            </a:r>
            <a:r>
              <a:rPr lang="en-US" dirty="0"/>
              <a:t>, 1-68.  Cambridge, UK/New York: Cambridge University Press.</a:t>
            </a:r>
            <a:endParaRPr lang="en-US" dirty="0" smtClean="0"/>
          </a:p>
          <a:p>
            <a:r>
              <a:rPr lang="en-US" dirty="0"/>
              <a:t>Holmes, Janet, and Miriam </a:t>
            </a:r>
            <a:r>
              <a:rPr lang="en-US" dirty="0" err="1"/>
              <a:t>Meyerhoff</a:t>
            </a:r>
            <a:r>
              <a:rPr lang="en-US" dirty="0"/>
              <a:t>.  1999.  The community of practice: Theories and methodologies in language and gender research.  </a:t>
            </a:r>
            <a:r>
              <a:rPr lang="en-US" i="1" dirty="0"/>
              <a:t>Language in Society</a:t>
            </a:r>
            <a:r>
              <a:rPr lang="en-US" dirty="0"/>
              <a:t> 28:173-83</a:t>
            </a:r>
            <a:r>
              <a:rPr lang="en-US" dirty="0" smtClean="0"/>
              <a:t>.</a:t>
            </a:r>
          </a:p>
          <a:p>
            <a:r>
              <a:rPr lang="en-US" dirty="0" err="1"/>
              <a:t>Johnstone</a:t>
            </a:r>
            <a:r>
              <a:rPr lang="en-US" dirty="0"/>
              <a:t>, Barbara.  1996.  </a:t>
            </a:r>
            <a:r>
              <a:rPr lang="en-US" i="1" dirty="0"/>
              <a:t>The Linguistic Individual: Self-Expression in Language and Linguistics</a:t>
            </a:r>
            <a:r>
              <a:rPr lang="en-US" dirty="0"/>
              <a:t>.  Oxford/New York: Oxford University Press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89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Labov</a:t>
            </a:r>
            <a:r>
              <a:rPr lang="en-US" dirty="0"/>
              <a:t>, William.  1966.  </a:t>
            </a:r>
            <a:r>
              <a:rPr lang="en-US" i="1" dirty="0"/>
              <a:t>The Social Stratification of English in New York City</a:t>
            </a:r>
            <a:r>
              <a:rPr lang="en-US" dirty="0"/>
              <a:t>.  Washington, DC: Center for Applied Linguistics.</a:t>
            </a:r>
          </a:p>
          <a:p>
            <a:r>
              <a:rPr lang="en-US" dirty="0" err="1"/>
              <a:t>Labov</a:t>
            </a:r>
            <a:r>
              <a:rPr lang="en-US" dirty="0"/>
              <a:t>, William.  1972a.  </a:t>
            </a:r>
            <a:r>
              <a:rPr lang="en-US" i="1" dirty="0"/>
              <a:t>Language in the Inner City: Studies in the Black English Vernacular</a:t>
            </a:r>
            <a:r>
              <a:rPr lang="en-US" dirty="0"/>
              <a:t>.  Philadelphia: University of Pennsylvania Press.</a:t>
            </a:r>
          </a:p>
          <a:p>
            <a:r>
              <a:rPr lang="en-US" dirty="0" err="1"/>
              <a:t>Labov</a:t>
            </a:r>
            <a:r>
              <a:rPr lang="en-US" dirty="0"/>
              <a:t>, William.  1972b.  </a:t>
            </a:r>
            <a:r>
              <a:rPr lang="en-US" i="1" dirty="0"/>
              <a:t>Sociolinguistic Patterns</a:t>
            </a:r>
            <a:r>
              <a:rPr lang="en-US" dirty="0"/>
              <a:t>.  Conduct and Communication 4.  Philadelphia: University of Pennsylvania Press.</a:t>
            </a:r>
          </a:p>
          <a:p>
            <a:r>
              <a:rPr lang="en-US" dirty="0" err="1"/>
              <a:t>Lindblom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.  1990.  Explaining phonetic variation: A sketch of the H&amp;H theory.  In William J. </a:t>
            </a:r>
            <a:r>
              <a:rPr lang="en-US" dirty="0" err="1"/>
              <a:t>Hardcastle</a:t>
            </a:r>
            <a:r>
              <a:rPr lang="en-US" dirty="0"/>
              <a:t> and Alain </a:t>
            </a:r>
            <a:r>
              <a:rPr lang="en-US" dirty="0" err="1"/>
              <a:t>Marchal</a:t>
            </a:r>
            <a:r>
              <a:rPr lang="en-US" dirty="0"/>
              <a:t> (eds.), </a:t>
            </a:r>
            <a:r>
              <a:rPr lang="en-US" i="1" dirty="0"/>
              <a:t>Speech Production and Speech </a:t>
            </a:r>
            <a:r>
              <a:rPr lang="en-US" i="1" dirty="0" err="1"/>
              <a:t>Modelling</a:t>
            </a:r>
            <a:r>
              <a:rPr lang="en-US" dirty="0"/>
              <a:t>, 403-39.  Dordrecht: Kluwer.</a:t>
            </a:r>
          </a:p>
          <a:p>
            <a:r>
              <a:rPr lang="en-US" dirty="0"/>
              <a:t>Milroy, Lesley.  1987.  </a:t>
            </a:r>
            <a:r>
              <a:rPr lang="en-US" i="1" dirty="0"/>
              <a:t>Language and Social Networks</a:t>
            </a:r>
            <a:r>
              <a:rPr lang="en-US" dirty="0"/>
              <a:t>.  2</a:t>
            </a:r>
            <a:r>
              <a:rPr lang="en-US" baseline="30000" dirty="0"/>
              <a:t>nd</a:t>
            </a:r>
            <a:r>
              <a:rPr lang="en-US" dirty="0"/>
              <a:t> ed.  Language in Society series 2.  Oxford, UK/Malden, MA: Blackwell.</a:t>
            </a:r>
          </a:p>
          <a:p>
            <a:r>
              <a:rPr lang="en-US" dirty="0"/>
              <a:t>Wolfram, Walter A.  1969.  </a:t>
            </a:r>
            <a:r>
              <a:rPr lang="en-US" i="1" dirty="0"/>
              <a:t>A Sociolinguistic Description of Detroit Negro Speech</a:t>
            </a:r>
            <a:r>
              <a:rPr lang="en-US" dirty="0"/>
              <a:t>.  Urban language series 5.  Washington, DC: Center for Applied Linguistics.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0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Sociolinguists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Old-time sociolinguistics basically just determined how correlated demographic features of speakers were with linguistic features</a:t>
            </a:r>
          </a:p>
          <a:p>
            <a:r>
              <a:rPr lang="en-US" dirty="0" smtClean="0"/>
              <a:t>Here’s a figure from </a:t>
            </a:r>
            <a:r>
              <a:rPr lang="en-US" dirty="0" err="1" smtClean="0"/>
              <a:t>Labov</a:t>
            </a:r>
            <a:r>
              <a:rPr lang="en-US" dirty="0" smtClean="0"/>
              <a:t> (1966)</a:t>
            </a:r>
            <a:endParaRPr lang="en-US" dirty="0"/>
          </a:p>
        </p:txBody>
      </p:sp>
      <p:pic>
        <p:nvPicPr>
          <p:cNvPr id="4" name="Picture 3" descr="528Labov1966fi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928" y="1219200"/>
            <a:ext cx="3414872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Sociolinguistics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New independent variables, such as sex and ethnicity, were introduced</a:t>
            </a:r>
          </a:p>
          <a:p>
            <a:r>
              <a:rPr lang="en-US" dirty="0" smtClean="0"/>
              <a:t>This is from Wolfram (1969)</a:t>
            </a:r>
            <a:endParaRPr lang="en-US" dirty="0"/>
          </a:p>
        </p:txBody>
      </p:sp>
      <p:pic>
        <p:nvPicPr>
          <p:cNvPr id="4" name="Picture 3" descr="528Wolfram1969fi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8628" y="1524000"/>
            <a:ext cx="450537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Sociolinguistics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all demographic scales have problems</a:t>
            </a:r>
          </a:p>
          <a:p>
            <a:r>
              <a:rPr lang="en-US" dirty="0" smtClean="0"/>
              <a:t>Social class is especially problematic</a:t>
            </a:r>
          </a:p>
          <a:p>
            <a:r>
              <a:rPr lang="en-US" dirty="0" smtClean="0"/>
              <a:t>In spite of that, some consistent findings emerged about who leads linguistic change: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Females usually lead males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Lower-middle and upper-working classes usually lead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Labov’s</a:t>
            </a:r>
            <a:r>
              <a:rPr lang="en-US" dirty="0" smtClean="0"/>
              <a:t> </a:t>
            </a:r>
            <a:r>
              <a:rPr lang="en-US" dirty="0" smtClean="0"/>
              <a:t>(1972b) Classification </a:t>
            </a:r>
            <a:r>
              <a:rPr lang="en-US" dirty="0" smtClean="0"/>
              <a:t>of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Indicator: early stage; shows differences among groups, but no stylistic variation; “below the level of social awareness”</a:t>
            </a:r>
          </a:p>
          <a:p>
            <a:r>
              <a:rPr lang="en-US" dirty="0" smtClean="0"/>
              <a:t>Marker: middle stage; shows stylistic conditioning, indicating some sort of awareness by speakers</a:t>
            </a:r>
          </a:p>
          <a:p>
            <a:r>
              <a:rPr lang="en-US" dirty="0" smtClean="0"/>
              <a:t>Stereotype: late stage; people make overt remarks about the variant; variants that reach this stage are usually doomed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Style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has been an especially contentious topic</a:t>
            </a:r>
          </a:p>
          <a:p>
            <a:r>
              <a:rPr lang="en-US" dirty="0" err="1" smtClean="0"/>
              <a:t>Labov’s</a:t>
            </a:r>
            <a:r>
              <a:rPr lang="en-US" dirty="0" smtClean="0"/>
              <a:t> (1966) model was based on “attention to speech” and depended on formality</a:t>
            </a:r>
          </a:p>
          <a:p>
            <a:r>
              <a:rPr lang="en-US" dirty="0" smtClean="0"/>
              <a:t>There was some dissatisfaction with the model; Walt likes to discuss how he found </a:t>
            </a:r>
            <a:r>
              <a:rPr lang="en-US" dirty="0" err="1" smtClean="0"/>
              <a:t>Labov’s</a:t>
            </a:r>
            <a:r>
              <a:rPr lang="en-US" dirty="0" smtClean="0"/>
              <a:t> cues for casual vs. formal conversation to be unreliable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Style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Bell (1984) finally offered an alternative to attention-to-speech</a:t>
            </a:r>
          </a:p>
          <a:p>
            <a:r>
              <a:rPr lang="en-US" dirty="0" smtClean="0"/>
              <a:t>This was his audience design model</a:t>
            </a:r>
          </a:p>
          <a:p>
            <a:r>
              <a:rPr lang="en-US" dirty="0" smtClean="0"/>
              <a:t>It wasn’t the last word (anybody surprised?)</a:t>
            </a:r>
          </a:p>
          <a:p>
            <a:endParaRPr lang="en-US" dirty="0"/>
          </a:p>
        </p:txBody>
      </p:sp>
      <p:pic>
        <p:nvPicPr>
          <p:cNvPr id="4" name="Picture 3" descr="528Bell1984fig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770" y="2057400"/>
            <a:ext cx="4688230" cy="3191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Style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speaker design model was sort of a mirror image of Bell’s audience design</a:t>
            </a:r>
          </a:p>
          <a:p>
            <a:r>
              <a:rPr lang="en-US" dirty="0" err="1" smtClean="0"/>
              <a:t>Lindblom’s</a:t>
            </a:r>
            <a:r>
              <a:rPr lang="en-US" dirty="0" smtClean="0"/>
              <a:t> </a:t>
            </a:r>
            <a:r>
              <a:rPr lang="en-US" dirty="0" smtClean="0"/>
              <a:t>(1990) H&amp;H </a:t>
            </a:r>
            <a:r>
              <a:rPr lang="en-US" dirty="0" smtClean="0"/>
              <a:t>Theory came from a completely different angle</a:t>
            </a:r>
          </a:p>
          <a:p>
            <a:r>
              <a:rPr lang="en-US" dirty="0" smtClean="0"/>
              <a:t>It seems to me that all of these factors should be seen as part of the picture, not as competing theories about a single “truth”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1536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ENG 528: Language Change Research Seminar</vt:lpstr>
      <vt:lpstr>Contributions from Sociology</vt:lpstr>
      <vt:lpstr>Quantitative Sociolinguists (1)</vt:lpstr>
      <vt:lpstr>Quantitative Sociolinguistics (2)</vt:lpstr>
      <vt:lpstr>Quantitative Sociolinguistics (3)</vt:lpstr>
      <vt:lpstr>Labov’s (1972b) Classification of Variants</vt:lpstr>
      <vt:lpstr>Speaking Style (1)</vt:lpstr>
      <vt:lpstr>Speaking Style (2)</vt:lpstr>
      <vt:lpstr>Speaking Style (3)</vt:lpstr>
      <vt:lpstr>Accommodation</vt:lpstr>
      <vt:lpstr>The Speech Community</vt:lpstr>
      <vt:lpstr>Social Network Analysis (1)</vt:lpstr>
      <vt:lpstr>Social Network Analysis (2)</vt:lpstr>
      <vt:lpstr>Density and Multiplexity</vt:lpstr>
      <vt:lpstr>Communities of Practice (1)</vt:lpstr>
      <vt:lpstr>Communities of Practice (2)</vt:lpstr>
      <vt:lpstr>Communities of Practice (3)</vt:lpstr>
      <vt:lpstr>Individual Variation</vt:lpstr>
      <vt:lpstr>Cognitive Sociolinguistics (1)</vt:lpstr>
      <vt:lpstr>Cognitive Sociolinguistics (2)</vt:lpstr>
      <vt:lpstr>Questions for Discussion</vt:lpstr>
      <vt:lpstr>References</vt:lpstr>
      <vt:lpstr>References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25</cp:revision>
  <dcterms:created xsi:type="dcterms:W3CDTF">2011-11-20T00:12:35Z</dcterms:created>
  <dcterms:modified xsi:type="dcterms:W3CDTF">2012-01-06T20:12:07Z</dcterms:modified>
</cp:coreProperties>
</file>