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325" r:id="rId20"/>
    <p:sldId id="275" r:id="rId21"/>
    <p:sldId id="276" r:id="rId22"/>
    <p:sldId id="277" r:id="rId23"/>
    <p:sldId id="278" r:id="rId24"/>
    <p:sldId id="279" r:id="rId25"/>
    <p:sldId id="280" r:id="rId26"/>
    <p:sldId id="281" r:id="rId27"/>
    <p:sldId id="282" r:id="rId28"/>
    <p:sldId id="283" r:id="rId29"/>
    <p:sldId id="284" r:id="rId30"/>
    <p:sldId id="298"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309" r:id="rId44"/>
    <p:sldId id="297" r:id="rId45"/>
    <p:sldId id="299" r:id="rId46"/>
    <p:sldId id="300" r:id="rId47"/>
    <p:sldId id="301" r:id="rId48"/>
    <p:sldId id="302" r:id="rId49"/>
    <p:sldId id="303" r:id="rId50"/>
    <p:sldId id="304" r:id="rId51"/>
    <p:sldId id="305" r:id="rId52"/>
    <p:sldId id="306" r:id="rId53"/>
    <p:sldId id="307" r:id="rId54"/>
    <p:sldId id="308" r:id="rId55"/>
    <p:sldId id="310" r:id="rId56"/>
    <p:sldId id="311" r:id="rId57"/>
    <p:sldId id="312" r:id="rId58"/>
    <p:sldId id="313" r:id="rId59"/>
    <p:sldId id="314" r:id="rId60"/>
    <p:sldId id="315" r:id="rId61"/>
    <p:sldId id="320" r:id="rId62"/>
    <p:sldId id="321" r:id="rId63"/>
    <p:sldId id="322" r:id="rId64"/>
    <p:sldId id="323" r:id="rId65"/>
    <p:sldId id="316" r:id="rId66"/>
    <p:sldId id="324" r:id="rId67"/>
    <p:sldId id="317" r:id="rId68"/>
    <p:sldId id="318" r:id="rId69"/>
    <p:sldId id="319" r:id="rId70"/>
    <p:sldId id="326" r:id="rId71"/>
    <p:sldId id="327" r:id="rId72"/>
    <p:sldId id="328" r:id="rId73"/>
    <p:sldId id="329" r:id="rId74"/>
    <p:sldId id="330"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46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7A3F5C-57DB-46F1-9306-DC5E31567178}" type="datetimeFigureOut">
              <a:rPr lang="en-US" smtClean="0"/>
              <a:pPr/>
              <a:t>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D51FA-8034-455B-8C2B-DFF6B3C5C8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7A3F5C-57DB-46F1-9306-DC5E31567178}" type="datetimeFigureOut">
              <a:rPr lang="en-US" smtClean="0"/>
              <a:pPr/>
              <a:t>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D51FA-8034-455B-8C2B-DFF6B3C5C8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7A3F5C-57DB-46F1-9306-DC5E31567178}" type="datetimeFigureOut">
              <a:rPr lang="en-US" smtClean="0"/>
              <a:pPr/>
              <a:t>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D51FA-8034-455B-8C2B-DFF6B3C5C8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7A3F5C-57DB-46F1-9306-DC5E31567178}" type="datetimeFigureOut">
              <a:rPr lang="en-US" smtClean="0"/>
              <a:pPr/>
              <a:t>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D51FA-8034-455B-8C2B-DFF6B3C5C8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7A3F5C-57DB-46F1-9306-DC5E31567178}" type="datetimeFigureOut">
              <a:rPr lang="en-US" smtClean="0"/>
              <a:pPr/>
              <a:t>1/5/2012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CD51FA-8034-455B-8C2B-DFF6B3C5C8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7A3F5C-57DB-46F1-9306-DC5E31567178}" type="datetimeFigureOut">
              <a:rPr lang="en-US" smtClean="0"/>
              <a:pPr/>
              <a:t>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D51FA-8034-455B-8C2B-DFF6B3C5C8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7A3F5C-57DB-46F1-9306-DC5E31567178}" type="datetimeFigureOut">
              <a:rPr lang="en-US" smtClean="0"/>
              <a:pPr/>
              <a:t>1/5/2012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CD51FA-8034-455B-8C2B-DFF6B3C5C8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7A3F5C-57DB-46F1-9306-DC5E31567178}" type="datetimeFigureOut">
              <a:rPr lang="en-US" smtClean="0"/>
              <a:pPr/>
              <a:t>1/5/2012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CD51FA-8034-455B-8C2B-DFF6B3C5C8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A3F5C-57DB-46F1-9306-DC5E31567178}" type="datetimeFigureOut">
              <a:rPr lang="en-US" smtClean="0"/>
              <a:pPr/>
              <a:t>1/5/2012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CD51FA-8034-455B-8C2B-DFF6B3C5C8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7A3F5C-57DB-46F1-9306-DC5E31567178}" type="datetimeFigureOut">
              <a:rPr lang="en-US" smtClean="0"/>
              <a:pPr/>
              <a:t>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D51FA-8034-455B-8C2B-DFF6B3C5C8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7A3F5C-57DB-46F1-9306-DC5E31567178}" type="datetimeFigureOut">
              <a:rPr lang="en-US" smtClean="0"/>
              <a:pPr/>
              <a:t>1/5/2012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CD51FA-8034-455B-8C2B-DFF6B3C5C8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A3F5C-57DB-46F1-9306-DC5E31567178}" type="datetimeFigureOut">
              <a:rPr lang="en-US" smtClean="0"/>
              <a:pPr/>
              <a:t>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CD51FA-8034-455B-8C2B-DFF6B3C5C8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fon.hum.uva.nl/paul/"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1.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2.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3.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4.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5.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6.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7.w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8.w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9.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14.vml"/><Relationship Id="rId4" Type="http://schemas.openxmlformats.org/officeDocument/2006/relationships/image" Target="../media/image20.wm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22.wmf"/><Relationship Id="rId5" Type="http://schemas.openxmlformats.org/officeDocument/2006/relationships/oleObject" Target="../embeddings/oleObject16.bin"/><Relationship Id="rId4" Type="http://schemas.openxmlformats.org/officeDocument/2006/relationships/image" Target="../media/image21.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 528: Language Change Research Seminar</a:t>
            </a:r>
            <a:endParaRPr lang="en-US" dirty="0"/>
          </a:p>
        </p:txBody>
      </p:sp>
      <p:sp>
        <p:nvSpPr>
          <p:cNvPr id="3" name="Subtitle 2"/>
          <p:cNvSpPr>
            <a:spLocks noGrp="1"/>
          </p:cNvSpPr>
          <p:nvPr>
            <p:ph type="subTitle" idx="1"/>
          </p:nvPr>
        </p:nvSpPr>
        <p:spPr/>
        <p:txBody>
          <a:bodyPr>
            <a:normAutofit/>
          </a:bodyPr>
          <a:lstStyle/>
          <a:p>
            <a:r>
              <a:rPr lang="en-US" dirty="0" err="1" smtClean="0"/>
              <a:t>Sociophonetics</a:t>
            </a:r>
            <a:r>
              <a:rPr lang="en-US" dirty="0" smtClean="0"/>
              <a:t>: An Introduction</a:t>
            </a:r>
          </a:p>
          <a:p>
            <a:r>
              <a:rPr lang="en-US" dirty="0" smtClean="0"/>
              <a:t>Chapter 10: Sound Change</a:t>
            </a:r>
          </a:p>
          <a:p>
            <a:r>
              <a:rPr lang="en-US" dirty="0" smtClean="0"/>
              <a:t>And Related Articles</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Martinet (1952), “Function, structure, and sound change</a:t>
            </a:r>
            <a:r>
              <a:rPr lang="en-US" dirty="0" smtClean="0"/>
              <a:t>” (2)</a:t>
            </a:r>
            <a:endParaRPr lang="en-US" dirty="0"/>
          </a:p>
        </p:txBody>
      </p:sp>
      <p:sp>
        <p:nvSpPr>
          <p:cNvPr id="3" name="Content Placeholder 2"/>
          <p:cNvSpPr>
            <a:spLocks noGrp="1"/>
          </p:cNvSpPr>
          <p:nvPr>
            <p:ph idx="1"/>
          </p:nvPr>
        </p:nvSpPr>
        <p:spPr/>
        <p:txBody>
          <a:bodyPr>
            <a:normAutofit fontScale="92500" lnSpcReduction="10000"/>
          </a:bodyPr>
          <a:lstStyle/>
          <a:p>
            <a:r>
              <a:rPr lang="en-US" dirty="0"/>
              <a:t>He talks about the development of allophones (conditioned shifts), e.g. OE </a:t>
            </a:r>
            <a:r>
              <a:rPr lang="en-US" i="1" dirty="0" err="1"/>
              <a:t>ce</a:t>
            </a:r>
            <a:r>
              <a:rPr lang="en-US" i="1" dirty="0" err="1">
                <a:sym typeface="SILDoulosIPA"/>
              </a:rPr>
              <a:t></a:t>
            </a:r>
            <a:r>
              <a:rPr lang="en-US" i="1" dirty="0" err="1"/>
              <a:t>osan</a:t>
            </a:r>
            <a:r>
              <a:rPr lang="en-US" dirty="0"/>
              <a:t>, </a:t>
            </a:r>
            <a:r>
              <a:rPr lang="en-US" i="1" dirty="0" err="1"/>
              <a:t>fre</a:t>
            </a:r>
            <a:r>
              <a:rPr lang="en-US" i="1" dirty="0" err="1">
                <a:sym typeface="SILDoulosIPA"/>
              </a:rPr>
              <a:t></a:t>
            </a:r>
            <a:r>
              <a:rPr lang="en-US" i="1" dirty="0" err="1" smtClean="0"/>
              <a:t>osan</a:t>
            </a:r>
            <a:r>
              <a:rPr lang="en-US" dirty="0" smtClean="0"/>
              <a:t> (modern </a:t>
            </a:r>
            <a:r>
              <a:rPr lang="en-US" i="1" dirty="0" smtClean="0"/>
              <a:t>choose</a:t>
            </a:r>
            <a:r>
              <a:rPr lang="en-US" dirty="0" smtClean="0"/>
              <a:t>,</a:t>
            </a:r>
            <a:r>
              <a:rPr lang="en-US" i="1" dirty="0" smtClean="0"/>
              <a:t> freeze</a:t>
            </a:r>
            <a:r>
              <a:rPr lang="en-US" dirty="0" smtClean="0"/>
              <a:t>) </a:t>
            </a:r>
            <a:r>
              <a:rPr lang="en-US" i="1" dirty="0"/>
              <a:t>house/houses</a:t>
            </a:r>
            <a:r>
              <a:rPr lang="en-US" dirty="0"/>
              <a:t>, </a:t>
            </a:r>
            <a:r>
              <a:rPr lang="en-US" i="1" dirty="0"/>
              <a:t>louse/lousy</a:t>
            </a:r>
            <a:r>
              <a:rPr lang="en-US" dirty="0"/>
              <a:t>, </a:t>
            </a:r>
            <a:r>
              <a:rPr lang="en-US" i="1" dirty="0" smtClean="0"/>
              <a:t>loss/lose</a:t>
            </a:r>
            <a:r>
              <a:rPr lang="en-US" dirty="0" smtClean="0"/>
              <a:t>, etc</a:t>
            </a:r>
            <a:r>
              <a:rPr lang="en-US" dirty="0"/>
              <a:t>., in which /s/&gt;[z].  In this case, the phonetic explanation is obvious: voiceless consonants often become voiced between vowels (</a:t>
            </a:r>
            <a:r>
              <a:rPr lang="en-US" dirty="0" smtClean="0"/>
              <a:t>assimilation)</a:t>
            </a:r>
          </a:p>
          <a:p>
            <a:r>
              <a:rPr lang="en-US" dirty="0"/>
              <a:t>But what Martinet’s really interested in is when a whole phoneme shifts.  How does that happen</a:t>
            </a:r>
            <a:r>
              <a:rPr lang="en-US" dirty="0" smtClean="0"/>
              <a:t>?</a:t>
            </a:r>
          </a:p>
          <a:p>
            <a:r>
              <a:rPr lang="en-US" dirty="0"/>
              <a:t>That leads him to chain shifts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Martinet (1952), “Function, structure, and sound change</a:t>
            </a:r>
            <a:r>
              <a:rPr lang="en-US" dirty="0" smtClean="0"/>
              <a:t>” (3)</a:t>
            </a:r>
            <a:endParaRPr lang="en-US" dirty="0"/>
          </a:p>
        </p:txBody>
      </p:sp>
      <p:sp>
        <p:nvSpPr>
          <p:cNvPr id="3" name="Content Placeholder 2"/>
          <p:cNvSpPr>
            <a:spLocks noGrp="1"/>
          </p:cNvSpPr>
          <p:nvPr>
            <p:ph idx="1"/>
          </p:nvPr>
        </p:nvSpPr>
        <p:spPr/>
        <p:txBody>
          <a:bodyPr>
            <a:normAutofit fontScale="92500" lnSpcReduction="20000"/>
          </a:bodyPr>
          <a:lstStyle/>
          <a:p>
            <a:r>
              <a:rPr lang="en-US" dirty="0"/>
              <a:t>pp. 6 &amp; 19, he’s critical of the “slot-filling” approach of </a:t>
            </a:r>
            <a:r>
              <a:rPr lang="en-US" dirty="0" smtClean="0"/>
              <a:t>functionalists</a:t>
            </a:r>
          </a:p>
          <a:p>
            <a:r>
              <a:rPr lang="en-US" dirty="0"/>
              <a:t>In its place, he talks about “margins of </a:t>
            </a:r>
            <a:r>
              <a:rPr lang="en-US" dirty="0" smtClean="0"/>
              <a:t>security,” which </a:t>
            </a:r>
            <a:r>
              <a:rPr lang="en-US" dirty="0"/>
              <a:t>suggest perceptual </a:t>
            </a:r>
            <a:r>
              <a:rPr lang="en-US" dirty="0" smtClean="0"/>
              <a:t>factors</a:t>
            </a:r>
          </a:p>
          <a:p>
            <a:r>
              <a:rPr lang="en-US" dirty="0" smtClean="0"/>
              <a:t>That is, when </a:t>
            </a:r>
            <a:r>
              <a:rPr lang="en-US" dirty="0"/>
              <a:t>one sound shifts out of the way, “chance deviations … would no longer conflict with communicative needs …”  </a:t>
            </a:r>
            <a:endParaRPr lang="en-US" dirty="0" smtClean="0"/>
          </a:p>
          <a:p>
            <a:r>
              <a:rPr lang="en-US" dirty="0" smtClean="0"/>
              <a:t>This </a:t>
            </a:r>
            <a:r>
              <a:rPr lang="en-US" dirty="0"/>
              <a:t>would allow the “range of dispersion” to expand into the </a:t>
            </a:r>
            <a:r>
              <a:rPr lang="en-US" dirty="0" smtClean="0"/>
              <a:t>void</a:t>
            </a:r>
          </a:p>
          <a:p>
            <a:r>
              <a:rPr lang="en-US" dirty="0"/>
              <a:t>Martinet’s explanation is compatible with </a:t>
            </a:r>
            <a:r>
              <a:rPr lang="en-US" dirty="0" err="1"/>
              <a:t>Ohala’s</a:t>
            </a:r>
            <a:r>
              <a:rPr lang="en-US" dirty="0"/>
              <a:t> aversion to </a:t>
            </a:r>
            <a:r>
              <a:rPr lang="en-US" dirty="0" smtClean="0"/>
              <a:t>teleology</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Martinet (1952), “Function, structure, and sound change” (4)</a:t>
            </a:r>
            <a:endParaRPr lang="en-US" dirty="0"/>
          </a:p>
        </p:txBody>
      </p:sp>
      <p:sp>
        <p:nvSpPr>
          <p:cNvPr id="3" name="Content Placeholder 2"/>
          <p:cNvSpPr>
            <a:spLocks noGrp="1"/>
          </p:cNvSpPr>
          <p:nvPr>
            <p:ph idx="1"/>
          </p:nvPr>
        </p:nvSpPr>
        <p:spPr/>
        <p:txBody>
          <a:bodyPr>
            <a:normAutofit/>
          </a:bodyPr>
          <a:lstStyle/>
          <a:p>
            <a:r>
              <a:rPr lang="en-US" dirty="0" smtClean="0"/>
              <a:t>Note </a:t>
            </a:r>
            <a:r>
              <a:rPr lang="en-US" dirty="0"/>
              <a:t>the emphasis on push vs. pull (drag) </a:t>
            </a:r>
            <a:r>
              <a:rPr lang="en-US" dirty="0" smtClean="0"/>
              <a:t>chains </a:t>
            </a:r>
          </a:p>
          <a:p>
            <a:r>
              <a:rPr lang="en-US" dirty="0" smtClean="0"/>
              <a:t>It’s still </a:t>
            </a:r>
            <a:r>
              <a:rPr lang="en-US" dirty="0"/>
              <a:t>a popular topic today, though in my opinion an overblown </a:t>
            </a:r>
            <a:r>
              <a:rPr lang="en-US" dirty="0" smtClean="0"/>
              <a:t>one</a:t>
            </a:r>
          </a:p>
          <a:p>
            <a:r>
              <a:rPr lang="en-US" dirty="0" smtClean="0"/>
              <a:t> On </a:t>
            </a:r>
            <a:r>
              <a:rPr lang="en-US" dirty="0"/>
              <a:t>p. 11, he says that they can be hard to tell </a:t>
            </a:r>
            <a:r>
              <a:rPr lang="en-US" dirty="0" smtClean="0"/>
              <a:t>apart</a:t>
            </a:r>
          </a:p>
          <a:p>
            <a:r>
              <a:rPr lang="en-US" dirty="0" smtClean="0"/>
              <a:t>In fact, I’m not sure there is a real difference in practice much of the time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Martinet (1952), “Function, structure, and sound change” (5)</a:t>
            </a:r>
            <a:endParaRPr lang="en-US" dirty="0"/>
          </a:p>
        </p:txBody>
      </p:sp>
      <p:sp>
        <p:nvSpPr>
          <p:cNvPr id="3" name="Content Placeholder 2"/>
          <p:cNvSpPr>
            <a:spLocks noGrp="1"/>
          </p:cNvSpPr>
          <p:nvPr>
            <p:ph idx="1"/>
          </p:nvPr>
        </p:nvSpPr>
        <p:spPr/>
        <p:txBody>
          <a:bodyPr>
            <a:normAutofit fontScale="92500" lnSpcReduction="10000"/>
          </a:bodyPr>
          <a:lstStyle/>
          <a:p>
            <a:r>
              <a:rPr lang="en-US" dirty="0"/>
              <a:t>discusses </a:t>
            </a:r>
            <a:r>
              <a:rPr lang="en-US" i="1" dirty="0"/>
              <a:t>functional load</a:t>
            </a:r>
            <a:r>
              <a:rPr lang="en-US" dirty="0"/>
              <a:t>—the notion that certain oppositions are more important than others.  E.g., there are more minimal pairs for </a:t>
            </a:r>
            <a:r>
              <a:rPr lang="en-US" dirty="0" smtClean="0"/>
              <a:t>/p/-/b/ </a:t>
            </a:r>
            <a:r>
              <a:rPr lang="en-US" dirty="0"/>
              <a:t>than for </a:t>
            </a:r>
            <a:r>
              <a:rPr lang="en-US" dirty="0" smtClean="0"/>
              <a:t>/</a:t>
            </a:r>
            <a:r>
              <a:rPr lang="en-US" dirty="0" smtClean="0">
                <a:sym typeface="SILDoulosIPA"/>
              </a:rPr>
              <a:t></a:t>
            </a:r>
            <a:r>
              <a:rPr lang="en-US" dirty="0" smtClean="0"/>
              <a:t>/-/</a:t>
            </a:r>
            <a:r>
              <a:rPr lang="en-US" dirty="0" smtClean="0">
                <a:sym typeface="SILDoulosIPA"/>
              </a:rPr>
              <a:t>/</a:t>
            </a:r>
            <a:r>
              <a:rPr lang="en-US" dirty="0" smtClean="0"/>
              <a:t> </a:t>
            </a:r>
            <a:r>
              <a:rPr lang="en-US" dirty="0"/>
              <a:t>or </a:t>
            </a:r>
            <a:r>
              <a:rPr lang="en-US" dirty="0" smtClean="0"/>
              <a:t>/</a:t>
            </a:r>
            <a:r>
              <a:rPr lang="en-US" dirty="0" smtClean="0">
                <a:sym typeface="Symbol"/>
              </a:rPr>
              <a:t></a:t>
            </a:r>
            <a:r>
              <a:rPr lang="en-US" dirty="0" smtClean="0"/>
              <a:t>/-/ð/ in English</a:t>
            </a:r>
          </a:p>
          <a:p>
            <a:r>
              <a:rPr lang="en-US" dirty="0"/>
              <a:t>In contrast to the traditional approach to functional load, he says that functional load is dependent on </a:t>
            </a:r>
            <a:r>
              <a:rPr lang="en-US" dirty="0" smtClean="0"/>
              <a:t>orders and series—what </a:t>
            </a:r>
            <a:r>
              <a:rPr lang="en-US" dirty="0"/>
              <a:t>are essentially </a:t>
            </a:r>
            <a:r>
              <a:rPr lang="en-US" b="1" dirty="0"/>
              <a:t>phonological features</a:t>
            </a:r>
            <a:r>
              <a:rPr lang="en-US" dirty="0"/>
              <a:t> (e.g., voiced/voiceless</a:t>
            </a:r>
            <a:r>
              <a:rPr lang="en-US" dirty="0" smtClean="0"/>
              <a:t>)—not </a:t>
            </a:r>
            <a:r>
              <a:rPr lang="en-US" dirty="0"/>
              <a:t>on individual </a:t>
            </a:r>
            <a:r>
              <a:rPr lang="en-US" dirty="0" smtClean="0"/>
              <a:t>contrasts</a:t>
            </a:r>
          </a:p>
          <a:p>
            <a:r>
              <a:rPr lang="en-US" dirty="0" smtClean="0"/>
              <a:t>This relates to the notion of economy of gestures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Martinet (1952), “Function, structure, and sound change” (6)</a:t>
            </a:r>
            <a:endParaRPr lang="en-US" dirty="0"/>
          </a:p>
        </p:txBody>
      </p:sp>
      <p:sp>
        <p:nvSpPr>
          <p:cNvPr id="3" name="Content Placeholder 2"/>
          <p:cNvSpPr>
            <a:spLocks noGrp="1"/>
          </p:cNvSpPr>
          <p:nvPr>
            <p:ph idx="1"/>
          </p:nvPr>
        </p:nvSpPr>
        <p:spPr/>
        <p:txBody>
          <a:bodyPr/>
          <a:lstStyle/>
          <a:p>
            <a:r>
              <a:rPr lang="en-US" dirty="0"/>
              <a:t>“Holes in the pattern:” he says that they tend to be filled.  It’s unlikely that you’d find a pattern like this:</a:t>
            </a:r>
          </a:p>
          <a:p>
            <a:pPr>
              <a:buNone/>
            </a:pPr>
            <a:r>
              <a:rPr lang="en-US" dirty="0"/>
              <a:t>				p	t	k</a:t>
            </a:r>
          </a:p>
          <a:p>
            <a:pPr>
              <a:buNone/>
            </a:pPr>
            <a:r>
              <a:rPr lang="en-US" dirty="0"/>
              <a:t>				b	d</a:t>
            </a:r>
          </a:p>
          <a:p>
            <a:r>
              <a:rPr lang="en-US" dirty="0"/>
              <a:t>A new /g/ would be likely to develop</a:t>
            </a:r>
            <a:r>
              <a:rPr lang="en-US" dirty="0" smtClean="0"/>
              <a:t>.  Well, maybe…  Apparently, there are some languages with that stop inventory.</a:t>
            </a:r>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Martinet (1952), “Function, structure, and sound change” (7)</a:t>
            </a:r>
            <a:endParaRPr lang="en-US" dirty="0"/>
          </a:p>
        </p:txBody>
      </p:sp>
      <p:sp>
        <p:nvSpPr>
          <p:cNvPr id="3" name="Content Placeholder 2"/>
          <p:cNvSpPr>
            <a:spLocks noGrp="1"/>
          </p:cNvSpPr>
          <p:nvPr>
            <p:ph idx="1"/>
          </p:nvPr>
        </p:nvSpPr>
        <p:spPr/>
        <p:txBody>
          <a:bodyPr>
            <a:normAutofit fontScale="85000" lnSpcReduction="10000"/>
          </a:bodyPr>
          <a:lstStyle/>
          <a:p>
            <a:r>
              <a:rPr lang="en-US" dirty="0"/>
              <a:t>He shows how this concept applies to </a:t>
            </a:r>
            <a:r>
              <a:rPr lang="en-US" dirty="0" err="1"/>
              <a:t>Hauteville</a:t>
            </a:r>
            <a:r>
              <a:rPr lang="en-US" dirty="0"/>
              <a:t> vowels.  Here he seems to emphasize articulation as opposed to </a:t>
            </a:r>
            <a:r>
              <a:rPr lang="en-US" dirty="0" smtClean="0"/>
              <a:t>perception</a:t>
            </a:r>
            <a:endParaRPr lang="en-US" dirty="0"/>
          </a:p>
          <a:p>
            <a:r>
              <a:rPr lang="en-US" dirty="0"/>
              <a:t>He then goes into a discussion of why gaps in the system are ubiquitous: e.g. nasal fricatives are hard to pronounce; nasals can be hard to distinguish from each other (hence </a:t>
            </a:r>
            <a:r>
              <a:rPr lang="en-US" dirty="0" smtClean="0"/>
              <a:t>/</a:t>
            </a:r>
            <a:r>
              <a:rPr lang="en-US" dirty="0">
                <a:sym typeface="SILDoulosIPA"/>
              </a:rPr>
              <a:t></a:t>
            </a:r>
            <a:r>
              <a:rPr lang="en-US" dirty="0"/>
              <a:t>/ is often absent</a:t>
            </a:r>
            <a:r>
              <a:rPr lang="en-US" dirty="0" smtClean="0"/>
              <a:t>)</a:t>
            </a:r>
          </a:p>
          <a:p>
            <a:r>
              <a:rPr lang="en-US" dirty="0"/>
              <a:t>Phonetic factors lead to some asymmetries.  E.g. it’s easier for [</a:t>
            </a:r>
            <a:r>
              <a:rPr lang="en-US" dirty="0">
                <a:sym typeface="Symbol"/>
              </a:rPr>
              <a:t></a:t>
            </a:r>
            <a:r>
              <a:rPr lang="en-US" dirty="0"/>
              <a:t>] to turn into a stop than for [f] or [s] to do </a:t>
            </a:r>
            <a:r>
              <a:rPr lang="en-US" dirty="0" smtClean="0"/>
              <a:t>so</a:t>
            </a:r>
          </a:p>
          <a:p>
            <a:r>
              <a:rPr lang="en-US" dirty="0" smtClean="0"/>
              <a:t>Economy of effort also comes up</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Lindblom</a:t>
            </a:r>
            <a:r>
              <a:rPr lang="en-US" dirty="0"/>
              <a:t> (1986), “Phonetic universals in vowel systems</a:t>
            </a:r>
            <a:r>
              <a:rPr lang="en-US" dirty="0" smtClean="0"/>
              <a:t>” (1)</a:t>
            </a:r>
            <a:endParaRPr lang="en-US" dirty="0"/>
          </a:p>
        </p:txBody>
      </p:sp>
      <p:sp>
        <p:nvSpPr>
          <p:cNvPr id="3" name="Content Placeholder 2"/>
          <p:cNvSpPr>
            <a:spLocks noGrp="1"/>
          </p:cNvSpPr>
          <p:nvPr>
            <p:ph idx="1"/>
          </p:nvPr>
        </p:nvSpPr>
        <p:spPr/>
        <p:txBody>
          <a:bodyPr/>
          <a:lstStyle/>
          <a:p>
            <a:r>
              <a:rPr lang="en-US" dirty="0"/>
              <a:t>The Crothers study that he mentions was a comparison of the sound systems of 209 languages, with a comparison of how many languages had a certain </a:t>
            </a:r>
            <a:r>
              <a:rPr lang="en-US" dirty="0" smtClean="0"/>
              <a:t>sound</a:t>
            </a:r>
          </a:p>
          <a:p>
            <a:r>
              <a:rPr lang="en-US" dirty="0"/>
              <a:t>[a], [</a:t>
            </a:r>
            <a:r>
              <a:rPr lang="en-US" dirty="0" err="1"/>
              <a:t>i</a:t>
            </a:r>
            <a:r>
              <a:rPr lang="en-US" dirty="0"/>
              <a:t>], and [u] are the most common; [</a:t>
            </a:r>
            <a:r>
              <a:rPr lang="en-US" dirty="0">
                <a:sym typeface="SILDoulosIPA"/>
              </a:rPr>
              <a:t></a:t>
            </a:r>
            <a:r>
              <a:rPr lang="en-US" dirty="0"/>
              <a:t>], [o], [</a:t>
            </a:r>
            <a:r>
              <a:rPr lang="en-US" dirty="0">
                <a:sym typeface="Symbol"/>
              </a:rPr>
              <a:t></a:t>
            </a:r>
            <a:r>
              <a:rPr lang="en-US" dirty="0"/>
              <a:t>], [e], and [</a:t>
            </a:r>
            <a:r>
              <a:rPr lang="en-US" strike="sngStrike" dirty="0" err="1"/>
              <a:t>i</a:t>
            </a:r>
            <a:r>
              <a:rPr lang="en-US" dirty="0"/>
              <a:t>] show up next most often (see table 2.2 on p. 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Lindblom</a:t>
            </a:r>
            <a:r>
              <a:rPr lang="en-US" dirty="0" smtClean="0"/>
              <a:t> (1986), “Phonetic universals in vowel systems” (2)</a:t>
            </a:r>
            <a:endParaRPr lang="en-US" dirty="0"/>
          </a:p>
        </p:txBody>
      </p:sp>
      <p:sp>
        <p:nvSpPr>
          <p:cNvPr id="3" name="Content Placeholder 2"/>
          <p:cNvSpPr>
            <a:spLocks noGrp="1"/>
          </p:cNvSpPr>
          <p:nvPr>
            <p:ph idx="1"/>
          </p:nvPr>
        </p:nvSpPr>
        <p:spPr/>
        <p:txBody>
          <a:bodyPr>
            <a:normAutofit fontScale="92500" lnSpcReduction="10000"/>
          </a:bodyPr>
          <a:lstStyle/>
          <a:p>
            <a:r>
              <a:rPr lang="en-US" i="1" dirty="0"/>
              <a:t>Principle of Maximal </a:t>
            </a:r>
            <a:r>
              <a:rPr lang="en-US" i="1" dirty="0" smtClean="0"/>
              <a:t>Contrast</a:t>
            </a:r>
            <a:r>
              <a:rPr lang="en-US" dirty="0" smtClean="0"/>
              <a:t>: it should sound familiar from Martinet</a:t>
            </a:r>
          </a:p>
          <a:p>
            <a:r>
              <a:rPr lang="en-US" dirty="0"/>
              <a:t>On p. 21 (stamped as p. 392), </a:t>
            </a:r>
            <a:r>
              <a:rPr lang="en-US" dirty="0" err="1"/>
              <a:t>Lindblom</a:t>
            </a:r>
            <a:r>
              <a:rPr lang="en-US" dirty="0"/>
              <a:t> says that vowel systems tend to evolve to maximize perceptual contrast, or at least to provide sufficient </a:t>
            </a:r>
            <a:r>
              <a:rPr lang="en-US" dirty="0" smtClean="0"/>
              <a:t>contrast</a:t>
            </a:r>
          </a:p>
          <a:p>
            <a:r>
              <a:rPr lang="en-US" dirty="0"/>
              <a:t>Why?  </a:t>
            </a:r>
            <a:r>
              <a:rPr lang="en-US" dirty="0">
                <a:sym typeface="Symbol"/>
              </a:rPr>
              <a:t></a:t>
            </a:r>
            <a:r>
              <a:rPr lang="en-US" dirty="0"/>
              <a:t>”… to ensure speech intelligibility under a variety of conditions and disturbances.”  (p. 21</a:t>
            </a:r>
            <a:r>
              <a:rPr lang="en-US" dirty="0" smtClean="0"/>
              <a:t>)</a:t>
            </a:r>
          </a:p>
          <a:p>
            <a:r>
              <a:rPr lang="en-US" dirty="0" smtClean="0"/>
              <a:t>He </a:t>
            </a:r>
            <a:r>
              <a:rPr lang="en-US" dirty="0"/>
              <a:t>says what the problem with </a:t>
            </a:r>
            <a:r>
              <a:rPr lang="en-US" i="1" dirty="0"/>
              <a:t>functional load</a:t>
            </a:r>
            <a:r>
              <a:rPr lang="en-US" dirty="0"/>
              <a:t> is: it can’t be quantified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Lindblom</a:t>
            </a:r>
            <a:r>
              <a:rPr lang="en-US" dirty="0" smtClean="0"/>
              <a:t> (1986), “Phonetic universals in vowel systems” (3)</a:t>
            </a:r>
            <a:endParaRPr lang="en-US" dirty="0"/>
          </a:p>
        </p:txBody>
      </p:sp>
      <p:sp>
        <p:nvSpPr>
          <p:cNvPr id="3" name="Content Placeholder 2"/>
          <p:cNvSpPr>
            <a:spLocks noGrp="1"/>
          </p:cNvSpPr>
          <p:nvPr>
            <p:ph idx="1"/>
          </p:nvPr>
        </p:nvSpPr>
        <p:spPr>
          <a:xfrm>
            <a:off x="457200" y="1600200"/>
            <a:ext cx="8229600" cy="4800600"/>
          </a:xfrm>
        </p:spPr>
        <p:txBody>
          <a:bodyPr>
            <a:normAutofit fontScale="55000" lnSpcReduction="20000"/>
          </a:bodyPr>
          <a:lstStyle/>
          <a:p>
            <a:r>
              <a:rPr lang="en-US" sz="3400" dirty="0"/>
              <a:t>After that, he goes into the math used in an earlier study, </a:t>
            </a:r>
            <a:r>
              <a:rPr lang="en-US" sz="3400" dirty="0" err="1"/>
              <a:t>Liljencrants</a:t>
            </a:r>
            <a:r>
              <a:rPr lang="en-US" sz="3400" dirty="0"/>
              <a:t> &amp; </a:t>
            </a:r>
            <a:r>
              <a:rPr lang="en-US" sz="3400" dirty="0" err="1"/>
              <a:t>Lindblom</a:t>
            </a:r>
            <a:r>
              <a:rPr lang="en-US" sz="3400" dirty="0"/>
              <a:t> (1972); don’t worry about the math—just note that </a:t>
            </a:r>
            <a:r>
              <a:rPr lang="en-US" sz="3400" dirty="0" err="1"/>
              <a:t>Liljencrants</a:t>
            </a:r>
            <a:r>
              <a:rPr lang="en-US" sz="3400" dirty="0"/>
              <a:t> &amp; </a:t>
            </a:r>
            <a:r>
              <a:rPr lang="en-US" sz="3400" dirty="0" err="1"/>
              <a:t>Lindblom’s</a:t>
            </a:r>
            <a:r>
              <a:rPr lang="en-US" sz="3400" dirty="0"/>
              <a:t> formula predicted small vowel systems better than large </a:t>
            </a:r>
            <a:r>
              <a:rPr lang="en-US" sz="3400" dirty="0" smtClean="0"/>
              <a:t>ones</a:t>
            </a:r>
          </a:p>
          <a:p>
            <a:r>
              <a:rPr lang="en-US" sz="3400" dirty="0" err="1"/>
              <a:t>Lindblom</a:t>
            </a:r>
            <a:r>
              <a:rPr lang="en-US" sz="3400" dirty="0"/>
              <a:t> then goes into a discussion of auditory systems: </a:t>
            </a:r>
            <a:r>
              <a:rPr lang="en-US" sz="3400" dirty="0" err="1"/>
              <a:t>mels</a:t>
            </a:r>
            <a:r>
              <a:rPr lang="en-US" sz="3400" dirty="0"/>
              <a:t>, Bark, Fletcher-Munson curves, SPL (sound pressure level</a:t>
            </a:r>
            <a:r>
              <a:rPr lang="en-US" sz="3400" dirty="0" smtClean="0"/>
              <a:t>)  </a:t>
            </a:r>
            <a:endParaRPr lang="en-US" sz="3400" dirty="0"/>
          </a:p>
          <a:p>
            <a:r>
              <a:rPr lang="en-US" sz="3400" dirty="0"/>
              <a:t>Don’t worry about the math here, either.  The point is that he got better results this time by paying attention to perceptual factors of the auditory system:</a:t>
            </a:r>
          </a:p>
          <a:p>
            <a:pPr marL="976122" lvl="0" indent="-514350">
              <a:buFont typeface="+mj-lt"/>
              <a:buAutoNum type="arabicPeriod"/>
            </a:pPr>
            <a:r>
              <a:rPr lang="en-US" sz="3400" dirty="0"/>
              <a:t>He used </a:t>
            </a:r>
            <a:r>
              <a:rPr lang="en-US" sz="3400" dirty="0" smtClean="0"/>
              <a:t>Bark</a:t>
            </a:r>
            <a:endParaRPr lang="en-US" sz="3400" dirty="0"/>
          </a:p>
          <a:p>
            <a:pPr marL="976122" lvl="0" indent="-514350">
              <a:buFont typeface="+mj-lt"/>
              <a:buAutoNum type="arabicPeriod"/>
            </a:pPr>
            <a:r>
              <a:rPr lang="en-US" sz="3400" dirty="0"/>
              <a:t>He noted masking effects (low-frequency sounds mask high-freq. sounds more than vice versa</a:t>
            </a:r>
            <a:r>
              <a:rPr lang="en-US" sz="3400" dirty="0" smtClean="0"/>
              <a:t>)</a:t>
            </a:r>
            <a:endParaRPr lang="en-US" sz="3400" dirty="0"/>
          </a:p>
          <a:p>
            <a:pPr marL="976122" lvl="0" indent="-514350">
              <a:buFont typeface="+mj-lt"/>
              <a:buAutoNum type="arabicPeriod"/>
            </a:pPr>
            <a:r>
              <a:rPr lang="en-US" sz="3400" dirty="0"/>
              <a:t>He noted the nonlinearity of frequency response, which decreases the influence of lower frequency components of the </a:t>
            </a:r>
            <a:r>
              <a:rPr lang="en-US" sz="3400" dirty="0" smtClean="0"/>
              <a:t>signal</a:t>
            </a:r>
            <a:endParaRPr lang="en-US" sz="3400" dirty="0"/>
          </a:p>
          <a:p>
            <a:pPr marL="976122" lvl="0" indent="-514350">
              <a:buFont typeface="+mj-lt"/>
              <a:buAutoNum type="arabicPeriod"/>
            </a:pPr>
            <a:r>
              <a:rPr lang="en-US" sz="3400" dirty="0"/>
              <a:t>He found that loudness scales (phones, </a:t>
            </a:r>
            <a:r>
              <a:rPr lang="en-US" sz="3400" dirty="0" err="1"/>
              <a:t>sones</a:t>
            </a:r>
            <a:r>
              <a:rPr lang="en-US" sz="3400" dirty="0"/>
              <a:t>) were </a:t>
            </a:r>
            <a:r>
              <a:rPr lang="en-US" sz="3400" dirty="0" smtClean="0"/>
              <a:t>useful</a:t>
            </a:r>
          </a:p>
          <a:p>
            <a:pPr marL="347472" lvl="0" indent="-514350"/>
            <a:r>
              <a:rPr lang="en-US" sz="3400" dirty="0" smtClean="0"/>
              <a:t>He also mentioned formant levels. </a:t>
            </a:r>
            <a:r>
              <a:rPr lang="en-US" sz="3500" dirty="0"/>
              <a:t>Basically, the general amplitude of a formant is more important than exactly where its peak is.  (This is related to the issue of whether listeners identify vowels by peak-picking of formants or by spectral prominence.  Evidence suggests the latter.)</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Lindblom</a:t>
            </a:r>
            <a:r>
              <a:rPr lang="en-US" dirty="0" smtClean="0"/>
              <a:t> (1986), “Phonetic universals in vowel systems” (4)</a:t>
            </a:r>
            <a:endParaRPr lang="en-US" dirty="0"/>
          </a:p>
        </p:txBody>
      </p:sp>
      <p:pic>
        <p:nvPicPr>
          <p:cNvPr id="4" name="Content Placeholder 3" descr="528Lindblom1986fig2_8.jpg"/>
          <p:cNvPicPr>
            <a:picLocks noGrp="1" noChangeAspect="1"/>
          </p:cNvPicPr>
          <p:nvPr>
            <p:ph idx="1"/>
          </p:nvPr>
        </p:nvPicPr>
        <p:blipFill>
          <a:blip r:embed="rId2" cstate="print"/>
          <a:stretch>
            <a:fillRect/>
          </a:stretch>
        </p:blipFill>
        <p:spPr>
          <a:xfrm>
            <a:off x="1752600" y="1621376"/>
            <a:ext cx="5670933" cy="5236624"/>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Linguistic vs. Social Factors</a:t>
            </a:r>
            <a:endParaRPr lang="en-US" dirty="0"/>
          </a:p>
        </p:txBody>
      </p:sp>
      <p:sp>
        <p:nvSpPr>
          <p:cNvPr id="3" name="Content Placeholder 2"/>
          <p:cNvSpPr>
            <a:spLocks noGrp="1"/>
          </p:cNvSpPr>
          <p:nvPr>
            <p:ph idx="1"/>
          </p:nvPr>
        </p:nvSpPr>
        <p:spPr/>
        <p:txBody>
          <a:bodyPr/>
          <a:lstStyle/>
          <a:p>
            <a:r>
              <a:rPr lang="en-US" dirty="0" smtClean="0"/>
              <a:t>Two common assumptions:</a:t>
            </a:r>
          </a:p>
          <a:p>
            <a:pPr marL="976122" indent="-514350">
              <a:buFont typeface="+mj-lt"/>
              <a:buAutoNum type="arabicPeriod"/>
            </a:pPr>
            <a:r>
              <a:rPr lang="en-US" dirty="0" smtClean="0"/>
              <a:t>They can be distinguished</a:t>
            </a:r>
          </a:p>
          <a:p>
            <a:pPr marL="976122" indent="-514350">
              <a:buFont typeface="+mj-lt"/>
              <a:buAutoNum type="arabicPeriod"/>
            </a:pPr>
            <a:r>
              <a:rPr lang="en-US" dirty="0" smtClean="0"/>
              <a:t>They perform different functions: </a:t>
            </a:r>
          </a:p>
          <a:p>
            <a:pPr marL="1261872" indent="-514350">
              <a:buFont typeface="+mj-lt"/>
              <a:buAutoNum type="alphaLcParenR"/>
            </a:pPr>
            <a:r>
              <a:rPr lang="en-US" dirty="0" smtClean="0"/>
              <a:t>linguistic factors determine how sound changes get started </a:t>
            </a:r>
          </a:p>
          <a:p>
            <a:pPr marL="1261872" indent="-514350">
              <a:buFont typeface="+mj-lt"/>
              <a:buAutoNum type="alphaLcParenR"/>
            </a:pPr>
            <a:r>
              <a:rPr lang="en-US" dirty="0" smtClean="0"/>
              <a:t>social factors determine how they spread</a:t>
            </a:r>
          </a:p>
          <a:p>
            <a:r>
              <a:rPr lang="en-US" dirty="0" smtClean="0"/>
              <a:t>Are they really separable?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Lindblom</a:t>
            </a:r>
            <a:r>
              <a:rPr lang="en-US" dirty="0" smtClean="0"/>
              <a:t> (1986), “Phonetic universals in vowel systems” (5)</a:t>
            </a:r>
            <a:endParaRPr lang="en-US" dirty="0"/>
          </a:p>
        </p:txBody>
      </p:sp>
      <p:sp>
        <p:nvSpPr>
          <p:cNvPr id="3" name="Content Placeholder 2"/>
          <p:cNvSpPr>
            <a:spLocks noGrp="1"/>
          </p:cNvSpPr>
          <p:nvPr>
            <p:ph idx="1"/>
          </p:nvPr>
        </p:nvSpPr>
        <p:spPr/>
        <p:txBody>
          <a:bodyPr>
            <a:normAutofit fontScale="92500"/>
          </a:bodyPr>
          <a:lstStyle/>
          <a:p>
            <a:r>
              <a:rPr lang="en-US" dirty="0"/>
              <a:t>Maximum vs. sufficient contrast: it may explain a variety of vowel systems, especially large </a:t>
            </a:r>
            <a:r>
              <a:rPr lang="en-US" dirty="0" smtClean="0"/>
              <a:t>ones </a:t>
            </a:r>
          </a:p>
          <a:p>
            <a:r>
              <a:rPr lang="en-US" dirty="0" smtClean="0"/>
              <a:t>That </a:t>
            </a:r>
            <a:r>
              <a:rPr lang="en-US" dirty="0"/>
              <a:t>is, </a:t>
            </a:r>
            <a:r>
              <a:rPr lang="en-US" dirty="0" err="1"/>
              <a:t>Lindblom’s</a:t>
            </a:r>
            <a:r>
              <a:rPr lang="en-US" dirty="0"/>
              <a:t> formula still didn’t predict the composition of large vowel systems perfectly, so maybe sufficient distances between vowels, not optimal distances, are good </a:t>
            </a:r>
            <a:r>
              <a:rPr lang="en-US" dirty="0" smtClean="0"/>
              <a:t>enough</a:t>
            </a:r>
          </a:p>
          <a:p>
            <a:r>
              <a:rPr lang="en-US" dirty="0"/>
              <a:t>Note that phonetic pressures can outweigh social factors (pp. 37-38) in shaping vowel </a:t>
            </a:r>
            <a:r>
              <a:rPr lang="en-US" dirty="0" smtClean="0"/>
              <a:t>systems</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Lindblom</a:t>
            </a:r>
            <a:r>
              <a:rPr lang="en-US" dirty="0" smtClean="0"/>
              <a:t> (1986), “Phonetic universals in vowel systems” (6)</a:t>
            </a:r>
            <a:endParaRPr lang="en-US" dirty="0"/>
          </a:p>
        </p:txBody>
      </p:sp>
      <p:sp>
        <p:nvSpPr>
          <p:cNvPr id="3" name="Content Placeholder 2"/>
          <p:cNvSpPr>
            <a:spLocks noGrp="1"/>
          </p:cNvSpPr>
          <p:nvPr>
            <p:ph idx="1"/>
          </p:nvPr>
        </p:nvSpPr>
        <p:spPr>
          <a:xfrm>
            <a:off x="457200" y="1600200"/>
            <a:ext cx="8229600" cy="4800600"/>
          </a:xfrm>
        </p:spPr>
        <p:txBody>
          <a:bodyPr>
            <a:normAutofit fontScale="77500" lnSpcReduction="20000"/>
          </a:bodyPr>
          <a:lstStyle/>
          <a:p>
            <a:r>
              <a:rPr lang="en-US" dirty="0" err="1"/>
              <a:t>Lindblom</a:t>
            </a:r>
            <a:r>
              <a:rPr lang="en-US" dirty="0"/>
              <a:t> mentions </a:t>
            </a:r>
            <a:r>
              <a:rPr lang="en-US" dirty="0" err="1"/>
              <a:t>Ohala</a:t>
            </a:r>
            <a:r>
              <a:rPr lang="en-US" dirty="0"/>
              <a:t> with regard to features—child language learners learn to focus on particular cues (</a:t>
            </a:r>
            <a:r>
              <a:rPr lang="en-US" dirty="0" err="1"/>
              <a:t>Ohala</a:t>
            </a:r>
            <a:r>
              <a:rPr lang="en-US" dirty="0"/>
              <a:t> wondered whether that worked for consonants but not for vowels; </a:t>
            </a:r>
            <a:r>
              <a:rPr lang="en-US" dirty="0" err="1"/>
              <a:t>Lindblom</a:t>
            </a:r>
            <a:r>
              <a:rPr lang="en-US" dirty="0"/>
              <a:t> suggests that it does work for vowels</a:t>
            </a:r>
            <a:r>
              <a:rPr lang="en-US" dirty="0" smtClean="0"/>
              <a:t>)</a:t>
            </a:r>
          </a:p>
          <a:p>
            <a:r>
              <a:rPr lang="en-US" dirty="0"/>
              <a:t>Also note that he says at the end that articulation plays a role, too—difficult articulations are </a:t>
            </a:r>
            <a:r>
              <a:rPr lang="en-US" dirty="0" smtClean="0"/>
              <a:t>rare</a:t>
            </a:r>
          </a:p>
          <a:p>
            <a:r>
              <a:rPr lang="en-US" dirty="0"/>
              <a:t>Overall, Martinet seemed to emphasize production while </a:t>
            </a:r>
            <a:r>
              <a:rPr lang="en-US" dirty="0" err="1"/>
              <a:t>Lindblom</a:t>
            </a:r>
            <a:r>
              <a:rPr lang="en-US" dirty="0"/>
              <a:t> emphasized </a:t>
            </a:r>
            <a:r>
              <a:rPr lang="en-US" dirty="0" smtClean="0"/>
              <a:t>perception</a:t>
            </a:r>
          </a:p>
          <a:p>
            <a:r>
              <a:rPr lang="en-US" dirty="0" err="1"/>
              <a:t>Lindblom</a:t>
            </a:r>
            <a:r>
              <a:rPr lang="en-US" dirty="0"/>
              <a:t> doesn’t take historical accident into account; it can explain peculiarities of vowel systems, such as why one language as a high back unrounded vowel while another has a high front rounded vowel (both of which fill the space between [</a:t>
            </a:r>
            <a:r>
              <a:rPr lang="en-US" dirty="0" err="1"/>
              <a:t>i</a:t>
            </a:r>
            <a:r>
              <a:rPr lang="en-US" dirty="0"/>
              <a:t>] and [u]) and why some 7-vowel systems have a vowel between [</a:t>
            </a:r>
            <a:r>
              <a:rPr lang="en-US" dirty="0" err="1"/>
              <a:t>i</a:t>
            </a:r>
            <a:r>
              <a:rPr lang="en-US" dirty="0"/>
              <a:t>] and [u] and others don’t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Maximal Dispersion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Mergers occur</a:t>
            </a:r>
          </a:p>
          <a:p>
            <a:r>
              <a:rPr lang="en-US" dirty="0" smtClean="0"/>
              <a:t>Some contrasts represent much less than maximal dispersion—and such minimal contrasts are actually pretty common across languages, e.g., English /</a:t>
            </a:r>
            <a:r>
              <a:rPr lang="en-US" dirty="0" smtClean="0">
                <a:sym typeface="SILDoulosIPA"/>
              </a:rPr>
              <a:t>/ &amp; /f/, German // &amp; [ç], Turkish // &amp; [], Mandarin [t] &amp; []</a:t>
            </a:r>
          </a:p>
          <a:p>
            <a:r>
              <a:rPr lang="en-US" dirty="0" smtClean="0">
                <a:sym typeface="SILDoulosIPA"/>
              </a:rPr>
              <a:t>Languages don’t maximize contrasts to the fullest extent, by adding secondary articulations—here we come back to economy of gestures and to sufficient, not maximal, dispersion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with Ease vs. Clarity</a:t>
            </a:r>
            <a:endParaRPr lang="en-US" dirty="0"/>
          </a:p>
        </p:txBody>
      </p:sp>
      <p:sp>
        <p:nvSpPr>
          <p:cNvPr id="3" name="Content Placeholder 2"/>
          <p:cNvSpPr>
            <a:spLocks noGrp="1"/>
          </p:cNvSpPr>
          <p:nvPr>
            <p:ph idx="1"/>
          </p:nvPr>
        </p:nvSpPr>
        <p:spPr/>
        <p:txBody>
          <a:bodyPr/>
          <a:lstStyle/>
          <a:p>
            <a:r>
              <a:rPr lang="en-US" dirty="0" smtClean="0"/>
              <a:t>No predictive power</a:t>
            </a:r>
          </a:p>
          <a:p>
            <a:r>
              <a:rPr lang="en-US" dirty="0" smtClean="0"/>
              <a:t>Linguists can always attribute changes to them hindsight, but they can’t predict when a change will happen based on them</a:t>
            </a:r>
          </a:p>
          <a:p>
            <a:r>
              <a:rPr lang="en-US" dirty="0" smtClean="0"/>
              <a:t>On the other hand, is that really a problem if sound change is probabilistic, as </a:t>
            </a:r>
            <a:r>
              <a:rPr lang="en-US" dirty="0" err="1" smtClean="0"/>
              <a:t>Ohala</a:t>
            </a:r>
            <a:r>
              <a:rPr lang="en-US" dirty="0" smtClean="0"/>
              <a:t> says?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Ohala’s</a:t>
            </a:r>
            <a:r>
              <a:rPr lang="en-US" dirty="0" smtClean="0"/>
              <a:t> Misperception Model</a:t>
            </a:r>
            <a:endParaRPr lang="en-US" dirty="0"/>
          </a:p>
        </p:txBody>
      </p:sp>
      <p:sp>
        <p:nvSpPr>
          <p:cNvPr id="3" name="Content Placeholder 2"/>
          <p:cNvSpPr>
            <a:spLocks noGrp="1"/>
          </p:cNvSpPr>
          <p:nvPr>
            <p:ph idx="1"/>
          </p:nvPr>
        </p:nvSpPr>
        <p:spPr>
          <a:xfrm>
            <a:off x="457200" y="1600200"/>
            <a:ext cx="4114800" cy="5105400"/>
          </a:xfrm>
        </p:spPr>
        <p:txBody>
          <a:bodyPr>
            <a:normAutofit fontScale="85000" lnSpcReduction="20000"/>
          </a:bodyPr>
          <a:lstStyle/>
          <a:p>
            <a:r>
              <a:rPr lang="en-US" dirty="0" smtClean="0"/>
              <a:t>He’s careful to note that certain changes are production-based, such as </a:t>
            </a:r>
            <a:r>
              <a:rPr lang="en-US" dirty="0" err="1" smtClean="0"/>
              <a:t>tonogenesis</a:t>
            </a:r>
            <a:r>
              <a:rPr lang="en-US" dirty="0" smtClean="0"/>
              <a:t> or spontaneous nasalization</a:t>
            </a:r>
          </a:p>
          <a:p>
            <a:r>
              <a:rPr lang="en-US" dirty="0" smtClean="0"/>
              <a:t>However, many others are perception-based, such as [</a:t>
            </a:r>
            <a:r>
              <a:rPr lang="en-US" dirty="0" err="1" smtClean="0"/>
              <a:t>kw</a:t>
            </a:r>
            <a:r>
              <a:rPr lang="en-US" dirty="0" smtClean="0"/>
              <a:t>]&gt;[p], and [</a:t>
            </a:r>
            <a:r>
              <a:rPr lang="en-US" dirty="0" err="1" smtClean="0"/>
              <a:t>kj</a:t>
            </a:r>
            <a:r>
              <a:rPr lang="en-US" dirty="0" smtClean="0"/>
              <a:t>] or [</a:t>
            </a:r>
            <a:r>
              <a:rPr lang="en-US" dirty="0" err="1"/>
              <a:t>p</a:t>
            </a:r>
            <a:r>
              <a:rPr lang="en-US" dirty="0" err="1" smtClean="0"/>
              <a:t>j</a:t>
            </a:r>
            <a:r>
              <a:rPr lang="en-US" dirty="0" smtClean="0"/>
              <a:t>]&gt;[t], and lowering of nasal vowels</a:t>
            </a:r>
          </a:p>
          <a:p>
            <a:r>
              <a:rPr lang="en-US" dirty="0" smtClean="0"/>
              <a:t>One example he likes to cite is fronting of [u] next to coronals, as in </a:t>
            </a:r>
            <a:r>
              <a:rPr lang="en-US" dirty="0" smtClean="0"/>
              <a:t>Tibetan  (e.g., </a:t>
            </a:r>
            <a:r>
              <a:rPr lang="en-US" dirty="0" err="1" smtClean="0"/>
              <a:t>Ohala</a:t>
            </a:r>
            <a:r>
              <a:rPr lang="en-US" dirty="0" smtClean="0"/>
              <a:t> 1981)</a:t>
            </a:r>
            <a:endParaRPr lang="en-US" dirty="0"/>
          </a:p>
        </p:txBody>
      </p:sp>
      <p:graphicFrame>
        <p:nvGraphicFramePr>
          <p:cNvPr id="2050" name="Object 2"/>
          <p:cNvGraphicFramePr>
            <a:graphicFrameLocks noChangeAspect="1"/>
          </p:cNvGraphicFramePr>
          <p:nvPr/>
        </p:nvGraphicFramePr>
        <p:xfrm>
          <a:off x="4386017" y="1676400"/>
          <a:ext cx="4745797" cy="4029075"/>
        </p:xfrm>
        <a:graphic>
          <a:graphicData uri="http://schemas.openxmlformats.org/presentationml/2006/ole">
            <mc:AlternateContent xmlns:mc="http://schemas.openxmlformats.org/markup-compatibility/2006">
              <mc:Choice xmlns:v="urn:schemas-microsoft-com:vml" Requires="v">
                <p:oleObj spid="_x0000_s2052" r:id="rId3" imgW="3026880" imgH="2570400" progId="">
                  <p:embed/>
                </p:oleObj>
              </mc:Choice>
              <mc:Fallback>
                <p:oleObj r:id="rId3" imgW="3026880" imgH="257040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6017" y="1676400"/>
                        <a:ext cx="4745797"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John J. </a:t>
            </a:r>
            <a:r>
              <a:rPr lang="en-US" dirty="0" err="1"/>
              <a:t>Ohala</a:t>
            </a:r>
            <a:r>
              <a:rPr lang="en-US" dirty="0"/>
              <a:t> (1993), “The phonetics of sound change</a:t>
            </a:r>
            <a:r>
              <a:rPr lang="en-US" dirty="0" smtClean="0"/>
              <a:t>” (1)</a:t>
            </a:r>
            <a:endParaRPr lang="en-US" dirty="0"/>
          </a:p>
        </p:txBody>
      </p:sp>
      <p:sp>
        <p:nvSpPr>
          <p:cNvPr id="3" name="Content Placeholder 2"/>
          <p:cNvSpPr>
            <a:spLocks noGrp="1"/>
          </p:cNvSpPr>
          <p:nvPr>
            <p:ph idx="1"/>
          </p:nvPr>
        </p:nvSpPr>
        <p:spPr/>
        <p:txBody>
          <a:bodyPr>
            <a:normAutofit fontScale="92500"/>
          </a:bodyPr>
          <a:lstStyle/>
          <a:p>
            <a:r>
              <a:rPr lang="en-US" dirty="0" smtClean="0"/>
              <a:t>On </a:t>
            </a:r>
            <a:r>
              <a:rPr lang="en-US" dirty="0"/>
              <a:t>p. 238, </a:t>
            </a:r>
            <a:r>
              <a:rPr lang="en-US" dirty="0" smtClean="0"/>
              <a:t>he </a:t>
            </a:r>
            <a:r>
              <a:rPr lang="en-US" dirty="0"/>
              <a:t>notes that sound change can result from various factors, including social ones, but he says that he’s interested in changes that are widely </a:t>
            </a:r>
            <a:r>
              <a:rPr lang="en-US" dirty="0" smtClean="0"/>
              <a:t>attested </a:t>
            </a:r>
            <a:r>
              <a:rPr lang="en-US" dirty="0"/>
              <a:t>because they’re more likely to have linguistic </a:t>
            </a:r>
            <a:r>
              <a:rPr lang="en-US" dirty="0" smtClean="0"/>
              <a:t>causes</a:t>
            </a:r>
          </a:p>
          <a:p>
            <a:r>
              <a:rPr lang="en-US" dirty="0"/>
              <a:t>He </a:t>
            </a:r>
            <a:r>
              <a:rPr lang="en-US" dirty="0" smtClean="0"/>
              <a:t>says that </a:t>
            </a:r>
            <a:r>
              <a:rPr lang="en-US" dirty="0"/>
              <a:t>he won’t try to answer the question “Why did sound change X happen where and when it did?”  —He sees sound change as </a:t>
            </a:r>
            <a:r>
              <a:rPr lang="en-US" i="1" dirty="0"/>
              <a:t>probabilistic</a:t>
            </a:r>
            <a:r>
              <a:rPr lang="en-US" dirty="0"/>
              <a:t>, not absolutely predictable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John J. </a:t>
            </a:r>
            <a:r>
              <a:rPr lang="en-US" dirty="0" err="1" smtClean="0"/>
              <a:t>Ohala</a:t>
            </a:r>
            <a:r>
              <a:rPr lang="en-US" dirty="0" smtClean="0"/>
              <a:t> (1993), “The phonetics of sound change” (2)</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Although he recognizes both production-based and perception-based kinds of change, he considers the listener the key player in both kinds</a:t>
            </a:r>
          </a:p>
          <a:p>
            <a:r>
              <a:rPr lang="en-US" dirty="0"/>
              <a:t>On pp. 246-47, he explains how it has to be language learners (either children or adult L2 learners) who misinterpret what they </a:t>
            </a:r>
            <a:r>
              <a:rPr lang="en-US" dirty="0" smtClean="0"/>
              <a:t>hear</a:t>
            </a:r>
          </a:p>
          <a:p>
            <a:r>
              <a:rPr lang="en-US" dirty="0"/>
              <a:t>That view is open to question, as we’ll see later. That is, language learners undoubtedly produce some innovations, but do they produce all of them?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John J. </a:t>
            </a:r>
            <a:r>
              <a:rPr lang="en-US" dirty="0" err="1" smtClean="0"/>
              <a:t>Ohala</a:t>
            </a:r>
            <a:r>
              <a:rPr lang="en-US" dirty="0" smtClean="0"/>
              <a:t> (1993), “The phonetics of sound change” (3)</a:t>
            </a:r>
            <a:endParaRPr lang="en-US" dirty="0"/>
          </a:p>
        </p:txBody>
      </p:sp>
      <p:sp>
        <p:nvSpPr>
          <p:cNvPr id="3" name="Content Placeholder 2"/>
          <p:cNvSpPr>
            <a:spLocks noGrp="1"/>
          </p:cNvSpPr>
          <p:nvPr>
            <p:ph idx="1"/>
          </p:nvPr>
        </p:nvSpPr>
        <p:spPr>
          <a:xfrm>
            <a:off x="457200" y="1447800"/>
            <a:ext cx="8229600" cy="5410200"/>
          </a:xfrm>
        </p:spPr>
        <p:txBody>
          <a:bodyPr>
            <a:noAutofit/>
          </a:bodyPr>
          <a:lstStyle/>
          <a:p>
            <a:r>
              <a:rPr lang="en-US" sz="2100" dirty="0" err="1"/>
              <a:t>Ohala</a:t>
            </a:r>
            <a:r>
              <a:rPr lang="en-US" sz="2100" dirty="0"/>
              <a:t> emphasizes the difference between the phonetic target (=competence) and the actual production (</a:t>
            </a:r>
            <a:r>
              <a:rPr lang="en-US" sz="2100" dirty="0">
                <a:sym typeface="Symbol"/>
              </a:rPr>
              <a:t></a:t>
            </a:r>
            <a:r>
              <a:rPr lang="en-US" sz="2100" dirty="0"/>
              <a:t>performance</a:t>
            </a:r>
            <a:r>
              <a:rPr lang="en-US" sz="2100" dirty="0" smtClean="0"/>
              <a:t>)</a:t>
            </a:r>
          </a:p>
          <a:p>
            <a:r>
              <a:rPr lang="en-US" sz="2100" dirty="0"/>
              <a:t>He says that listeners can do one of three or four things</a:t>
            </a:r>
            <a:r>
              <a:rPr lang="en-US" sz="2100" dirty="0" smtClean="0"/>
              <a:t>:</a:t>
            </a:r>
          </a:p>
          <a:p>
            <a:pPr marL="976122" indent="-514350">
              <a:buFont typeface="+mj-lt"/>
              <a:buAutoNum type="arabicPeriod"/>
            </a:pPr>
            <a:r>
              <a:rPr lang="en-US" sz="2100" i="1" dirty="0"/>
              <a:t>Correction</a:t>
            </a:r>
            <a:r>
              <a:rPr lang="en-US" sz="2100" dirty="0"/>
              <a:t>:  Listeners correctly recover the intended target (“perceptual normalization</a:t>
            </a:r>
            <a:r>
              <a:rPr lang="en-US" sz="2100" dirty="0" smtClean="0"/>
              <a:t>”)</a:t>
            </a:r>
          </a:p>
          <a:p>
            <a:pPr marL="976122" indent="-514350">
              <a:buFont typeface="+mj-lt"/>
              <a:buAutoNum type="arabicPeriod"/>
            </a:pPr>
            <a:r>
              <a:rPr lang="en-US" sz="2100" i="1" dirty="0"/>
              <a:t>Hypo-Correction</a:t>
            </a:r>
            <a:r>
              <a:rPr lang="en-US" sz="2100" dirty="0"/>
              <a:t>:  The listener is unable to perceptually adjust.  This leads to </a:t>
            </a:r>
            <a:r>
              <a:rPr lang="en-US" sz="2100" i="1" dirty="0"/>
              <a:t>assimilation</a:t>
            </a:r>
            <a:r>
              <a:rPr lang="en-US" sz="2100" dirty="0"/>
              <a:t>, as well as to misperceptions like </a:t>
            </a:r>
            <a:r>
              <a:rPr lang="en-US" sz="2100" dirty="0" err="1" smtClean="0"/>
              <a:t>k</a:t>
            </a:r>
            <a:r>
              <a:rPr lang="en-US" sz="2100" baseline="30000" dirty="0" err="1" smtClean="0"/>
              <a:t>w</a:t>
            </a:r>
            <a:r>
              <a:rPr lang="en-US" sz="2100" dirty="0" smtClean="0"/>
              <a:t>&gt;p</a:t>
            </a:r>
          </a:p>
          <a:p>
            <a:pPr marL="976122" indent="-514350">
              <a:buFont typeface="+mj-lt"/>
              <a:buAutoNum type="arabicPeriod"/>
            </a:pPr>
            <a:r>
              <a:rPr lang="en-US" sz="2100" i="1" dirty="0"/>
              <a:t>Hyper-Correction</a:t>
            </a:r>
            <a:r>
              <a:rPr lang="en-US" sz="2100" dirty="0"/>
              <a:t>:  The listener adjusts perceptually when they’re not supposed to.  This leads to </a:t>
            </a:r>
            <a:r>
              <a:rPr lang="en-US" sz="2100" i="1" dirty="0"/>
              <a:t>dissimilation</a:t>
            </a:r>
            <a:r>
              <a:rPr lang="en-US" sz="2100" dirty="0"/>
              <a:t>.  a) </a:t>
            </a:r>
            <a:r>
              <a:rPr lang="en-US" sz="2100" dirty="0" err="1"/>
              <a:t>Ohala</a:t>
            </a:r>
            <a:r>
              <a:rPr lang="en-US" sz="2100" dirty="0"/>
              <a:t> used the example of </a:t>
            </a:r>
            <a:r>
              <a:rPr lang="en-US" sz="2100" dirty="0" err="1"/>
              <a:t>Grassmann’s</a:t>
            </a:r>
            <a:r>
              <a:rPr lang="en-US" sz="2100" dirty="0"/>
              <a:t> Law, e.g. PIE *</a:t>
            </a:r>
            <a:r>
              <a:rPr lang="en-US" sz="2100" dirty="0" err="1"/>
              <a:t>b</a:t>
            </a:r>
            <a:r>
              <a:rPr lang="en-US" sz="2100" baseline="30000" dirty="0" err="1"/>
              <a:t>h</a:t>
            </a:r>
            <a:r>
              <a:rPr lang="en-US" sz="2100" dirty="0" err="1"/>
              <a:t>and</a:t>
            </a:r>
            <a:r>
              <a:rPr lang="en-US" sz="2100" baseline="30000" dirty="0" err="1"/>
              <a:t>h</a:t>
            </a:r>
            <a:r>
              <a:rPr lang="en-US" sz="2100" dirty="0"/>
              <a:t>&gt;</a:t>
            </a:r>
            <a:r>
              <a:rPr lang="en-US" sz="2100" dirty="0" err="1"/>
              <a:t>band</a:t>
            </a:r>
            <a:r>
              <a:rPr lang="en-US" sz="2100" baseline="30000" dirty="0" err="1"/>
              <a:t>h</a:t>
            </a:r>
            <a:r>
              <a:rPr lang="en-US" sz="2100" dirty="0"/>
              <a:t> in Sanskrit and Greek; b) he also mentions Latin </a:t>
            </a:r>
            <a:r>
              <a:rPr lang="en-US" sz="2100" i="1" dirty="0" err="1"/>
              <a:t>fami</a:t>
            </a:r>
            <a:r>
              <a:rPr lang="en-US" sz="2100" i="1" dirty="0" err="1">
                <a:sym typeface="SILDoulosIPA"/>
              </a:rPr>
              <a:t></a:t>
            </a:r>
            <a:r>
              <a:rPr lang="en-US" sz="2100" i="1" dirty="0" err="1"/>
              <a:t>lialis</a:t>
            </a:r>
            <a:r>
              <a:rPr lang="en-US" sz="2100" dirty="0"/>
              <a:t>&gt;</a:t>
            </a:r>
            <a:r>
              <a:rPr lang="en-US" sz="2100" i="1" dirty="0" err="1"/>
              <a:t>familiaris</a:t>
            </a:r>
            <a:r>
              <a:rPr lang="en-US" sz="2100" dirty="0"/>
              <a:t>, </a:t>
            </a:r>
            <a:r>
              <a:rPr lang="en-US" sz="2100" i="1" dirty="0" err="1"/>
              <a:t>populalis</a:t>
            </a:r>
            <a:r>
              <a:rPr lang="en-US" sz="2100" dirty="0"/>
              <a:t>&gt;</a:t>
            </a:r>
            <a:r>
              <a:rPr lang="en-US" sz="2100" i="1" dirty="0" err="1"/>
              <a:t>popularis</a:t>
            </a:r>
            <a:r>
              <a:rPr lang="en-US" sz="2100" dirty="0"/>
              <a:t> (cf. </a:t>
            </a:r>
            <a:r>
              <a:rPr lang="en-US" sz="2100" i="1" dirty="0" err="1"/>
              <a:t>liberalis</a:t>
            </a:r>
            <a:r>
              <a:rPr lang="en-US" sz="2100" dirty="0"/>
              <a:t>, </a:t>
            </a:r>
            <a:r>
              <a:rPr lang="en-US" sz="2100" i="1" dirty="0" err="1"/>
              <a:t>mortalis</a:t>
            </a:r>
            <a:r>
              <a:rPr lang="en-US" sz="2100" dirty="0"/>
              <a:t>)—[l] and [r] are especially prone to </a:t>
            </a:r>
            <a:r>
              <a:rPr lang="en-US" sz="2100" dirty="0" smtClean="0"/>
              <a:t>this.  We have some words in English such as </a:t>
            </a:r>
            <a:r>
              <a:rPr lang="en-US" sz="2100" i="1" dirty="0"/>
              <a:t>caterpillar, surprise, governor, temperature, reservoir, </a:t>
            </a:r>
            <a:r>
              <a:rPr lang="en-US" sz="2100" dirty="0" smtClean="0"/>
              <a:t>and </a:t>
            </a:r>
            <a:r>
              <a:rPr lang="en-US" sz="2100" i="1" dirty="0" smtClean="0"/>
              <a:t>veterinarian</a:t>
            </a:r>
            <a:r>
              <a:rPr lang="en-US" sz="2100" dirty="0" smtClean="0"/>
              <a:t> in which the first </a:t>
            </a:r>
            <a:r>
              <a:rPr lang="en-US" sz="2100" dirty="0"/>
              <a:t>/r/ is </a:t>
            </a:r>
            <a:r>
              <a:rPr lang="en-US" sz="2100" dirty="0" smtClean="0"/>
              <a:t>commonly lost even in r-</a:t>
            </a:r>
            <a:r>
              <a:rPr lang="en-US" sz="2100" dirty="0" err="1" smtClean="0"/>
              <a:t>ful</a:t>
            </a:r>
            <a:r>
              <a:rPr lang="en-US" sz="2100" dirty="0" smtClean="0"/>
              <a:t> dialects</a:t>
            </a:r>
            <a:endParaRPr lang="en-US" sz="21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John J. </a:t>
            </a:r>
            <a:r>
              <a:rPr lang="en-US" dirty="0" err="1" smtClean="0"/>
              <a:t>Ohala</a:t>
            </a:r>
            <a:r>
              <a:rPr lang="en-US" dirty="0" smtClean="0"/>
              <a:t> (1993), “The phonetics of sound change” (4)</a:t>
            </a:r>
            <a:endParaRPr lang="en-US" dirty="0"/>
          </a:p>
        </p:txBody>
      </p:sp>
      <p:sp>
        <p:nvSpPr>
          <p:cNvPr id="3" name="Content Placeholder 2"/>
          <p:cNvSpPr>
            <a:spLocks noGrp="1"/>
          </p:cNvSpPr>
          <p:nvPr>
            <p:ph idx="1"/>
          </p:nvPr>
        </p:nvSpPr>
        <p:spPr/>
        <p:txBody>
          <a:bodyPr/>
          <a:lstStyle/>
          <a:p>
            <a:r>
              <a:rPr lang="en-US" dirty="0" err="1"/>
              <a:t>Ohala</a:t>
            </a:r>
            <a:r>
              <a:rPr lang="en-US" dirty="0"/>
              <a:t> </a:t>
            </a:r>
            <a:r>
              <a:rPr lang="en-US" dirty="0" smtClean="0"/>
              <a:t>thinks that vowel dispersion can account for misperception; </a:t>
            </a:r>
            <a:r>
              <a:rPr lang="en-US" dirty="0"/>
              <a:t>psychological tests have shown that people think that similar but different objects are more different than they really are, and he thinks that this notion could be applied to the fact that vowels seem to repel each other in vowel space.  This would be a case of hyper-correction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John J. </a:t>
            </a:r>
            <a:r>
              <a:rPr lang="en-US" dirty="0" err="1" smtClean="0"/>
              <a:t>Ohala</a:t>
            </a:r>
            <a:r>
              <a:rPr lang="en-US" dirty="0" smtClean="0"/>
              <a:t> (1993), “The phonetics of sound change” (5)</a:t>
            </a:r>
            <a:endParaRPr lang="en-US" dirty="0"/>
          </a:p>
        </p:txBody>
      </p:sp>
      <p:sp>
        <p:nvSpPr>
          <p:cNvPr id="3" name="Content Placeholder 2"/>
          <p:cNvSpPr>
            <a:spLocks noGrp="1"/>
          </p:cNvSpPr>
          <p:nvPr>
            <p:ph idx="1"/>
          </p:nvPr>
        </p:nvSpPr>
        <p:spPr/>
        <p:txBody>
          <a:bodyPr>
            <a:normAutofit fontScale="70000" lnSpcReduction="20000"/>
          </a:bodyPr>
          <a:lstStyle/>
          <a:p>
            <a:r>
              <a:rPr lang="en-US" dirty="0"/>
              <a:t>On p. 268, about sociolinguistic factors, he says: “At their best, they are accounts of why these changes </a:t>
            </a:r>
            <a:r>
              <a:rPr lang="en-US" i="1" dirty="0"/>
              <a:t>spread</a:t>
            </a:r>
            <a:r>
              <a:rPr lang="en-US" dirty="0"/>
              <a:t>—because at any given time all languages are flooded by all applicable mini-sound changes.”</a:t>
            </a:r>
          </a:p>
          <a:p>
            <a:r>
              <a:rPr lang="en-US" dirty="0"/>
              <a:t>This sounds appealing; don’t social groups pick what sound changes they want to identify with</a:t>
            </a:r>
            <a:r>
              <a:rPr lang="en-US" dirty="0" smtClean="0"/>
              <a:t>?</a:t>
            </a:r>
          </a:p>
          <a:p>
            <a:r>
              <a:rPr lang="en-US" dirty="0"/>
              <a:t>It would also explain why it’s phonetically favored changes that take </a:t>
            </a:r>
            <a:r>
              <a:rPr lang="en-US" dirty="0" smtClean="0"/>
              <a:t>hold</a:t>
            </a:r>
          </a:p>
          <a:p>
            <a:r>
              <a:rPr lang="en-US" dirty="0"/>
              <a:t>But doesn’t that go against most sociolinguistic findings, that certain people deliberately innovate</a:t>
            </a:r>
            <a:r>
              <a:rPr lang="en-US" dirty="0" smtClean="0"/>
              <a:t>?</a:t>
            </a:r>
          </a:p>
          <a:p>
            <a:r>
              <a:rPr lang="en-US" dirty="0" smtClean="0"/>
              <a:t>Anthony Kroch </a:t>
            </a:r>
            <a:r>
              <a:rPr lang="en-US" dirty="0"/>
              <a:t>(1978) tried to find a way of justifying these conflicting factors (sociolinguistic findings vs. the fact that only phonetically favored changes occur).  He theorized that phonetic factors are always at work producing new sound changes, but that the high socioeconomic groups actively repress these changes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from </a:t>
            </a:r>
            <a:r>
              <a:rPr lang="en-US" dirty="0" err="1" smtClean="0"/>
              <a:t>Weinreich</a:t>
            </a:r>
            <a:r>
              <a:rPr lang="en-US" dirty="0" smtClean="0"/>
              <a:t> et al. (1968)</a:t>
            </a:r>
            <a:endParaRPr lang="en-US" dirty="0"/>
          </a:p>
        </p:txBody>
      </p:sp>
      <p:sp>
        <p:nvSpPr>
          <p:cNvPr id="3" name="Content Placeholder 2"/>
          <p:cNvSpPr>
            <a:spLocks noGrp="1"/>
          </p:cNvSpPr>
          <p:nvPr>
            <p:ph idx="1"/>
          </p:nvPr>
        </p:nvSpPr>
        <p:spPr/>
        <p:txBody>
          <a:bodyPr/>
          <a:lstStyle/>
          <a:p>
            <a:r>
              <a:rPr lang="en-US" dirty="0" smtClean="0"/>
              <a:t>We’ll return to these when we read the article later this semester:</a:t>
            </a:r>
          </a:p>
          <a:p>
            <a:pPr marL="804672" indent="-514350">
              <a:buFont typeface="+mj-lt"/>
              <a:buAutoNum type="arabicPeriod"/>
            </a:pPr>
            <a:r>
              <a:rPr lang="en-US" dirty="0" smtClean="0"/>
              <a:t>Constraints</a:t>
            </a:r>
          </a:p>
          <a:p>
            <a:pPr marL="804672" indent="-514350">
              <a:buFont typeface="+mj-lt"/>
              <a:buAutoNum type="arabicPeriod"/>
            </a:pPr>
            <a:r>
              <a:rPr lang="en-US" dirty="0" smtClean="0"/>
              <a:t>Transition</a:t>
            </a:r>
          </a:p>
          <a:p>
            <a:pPr marL="804672" indent="-514350">
              <a:buFont typeface="+mj-lt"/>
              <a:buAutoNum type="arabicPeriod"/>
            </a:pPr>
            <a:r>
              <a:rPr lang="en-US" dirty="0" smtClean="0"/>
              <a:t>Embedding</a:t>
            </a:r>
          </a:p>
          <a:p>
            <a:pPr marL="804672" indent="-514350">
              <a:buFont typeface="+mj-lt"/>
              <a:buAutoNum type="arabicPeriod"/>
            </a:pPr>
            <a:r>
              <a:rPr lang="en-US" dirty="0" smtClean="0"/>
              <a:t>Evaluation</a:t>
            </a:r>
          </a:p>
          <a:p>
            <a:pPr marL="804672" indent="-514350">
              <a:buFont typeface="+mj-lt"/>
              <a:buAutoNum type="arabicPeriod"/>
            </a:pPr>
            <a:r>
              <a:rPr lang="en-US" dirty="0" smtClean="0"/>
              <a:t>Actuation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Boersma’s</a:t>
            </a:r>
            <a:r>
              <a:rPr lang="en-US" dirty="0" smtClean="0"/>
              <a:t> response to </a:t>
            </a:r>
            <a:r>
              <a:rPr lang="en-US" dirty="0" err="1" smtClean="0"/>
              <a:t>Ohala</a:t>
            </a:r>
            <a:endParaRPr lang="en-US" dirty="0"/>
          </a:p>
        </p:txBody>
      </p:sp>
      <p:sp>
        <p:nvSpPr>
          <p:cNvPr id="3" name="Content Placeholder 2"/>
          <p:cNvSpPr>
            <a:spLocks noGrp="1"/>
          </p:cNvSpPr>
          <p:nvPr>
            <p:ph idx="1"/>
          </p:nvPr>
        </p:nvSpPr>
        <p:spPr>
          <a:xfrm>
            <a:off x="457200" y="1600200"/>
            <a:ext cx="4114800" cy="4800600"/>
          </a:xfrm>
        </p:spPr>
        <p:txBody>
          <a:bodyPr>
            <a:normAutofit fontScale="92500" lnSpcReduction="20000"/>
          </a:bodyPr>
          <a:lstStyle/>
          <a:p>
            <a:r>
              <a:rPr lang="en-US" dirty="0" err="1" smtClean="0"/>
              <a:t>Boersma’s</a:t>
            </a:r>
            <a:r>
              <a:rPr lang="en-US" dirty="0" smtClean="0"/>
              <a:t> name ought to ring a bell</a:t>
            </a:r>
          </a:p>
          <a:p>
            <a:r>
              <a:rPr lang="en-US" dirty="0" smtClean="0"/>
              <a:t>He said that [</a:t>
            </a:r>
            <a:r>
              <a:rPr lang="en-US" dirty="0" smtClean="0">
                <a:sym typeface="SILDoulosIPA"/>
              </a:rPr>
              <a:t>] is expected to be perceptually most similar to [k], but [] is more likely to shift to [d] or []</a:t>
            </a:r>
          </a:p>
          <a:p>
            <a:r>
              <a:rPr lang="en-US" dirty="0" smtClean="0">
                <a:sym typeface="SILDoulosIPA"/>
              </a:rPr>
              <a:t>Hence languages tend to preserve distinctions, which is teleological</a:t>
            </a:r>
            <a:endParaRPr lang="en-US" dirty="0" smtClean="0"/>
          </a:p>
          <a:p>
            <a:endParaRPr lang="en-US" dirty="0"/>
          </a:p>
        </p:txBody>
      </p:sp>
      <p:pic>
        <p:nvPicPr>
          <p:cNvPr id="51204" name="Picture 4" descr="http://www.fon.hum.uva.nl/praat/paul.jpg">
            <a:hlinkClick r:id="rId2"/>
          </p:cNvPr>
          <p:cNvPicPr>
            <a:picLocks noChangeAspect="1" noChangeArrowheads="1"/>
          </p:cNvPicPr>
          <p:nvPr/>
        </p:nvPicPr>
        <p:blipFill>
          <a:blip r:embed="rId3" cstate="print"/>
          <a:srcRect/>
          <a:stretch>
            <a:fillRect/>
          </a:stretch>
        </p:blipFill>
        <p:spPr bwMode="auto">
          <a:xfrm>
            <a:off x="5410200" y="2209800"/>
            <a:ext cx="2438400" cy="323229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err="1"/>
              <a:t>Lindblom</a:t>
            </a:r>
            <a:r>
              <a:rPr lang="en-US" sz="3200" dirty="0"/>
              <a:t>, </a:t>
            </a:r>
            <a:r>
              <a:rPr lang="en-US" sz="3200" dirty="0" err="1"/>
              <a:t>Guion</a:t>
            </a:r>
            <a:r>
              <a:rPr lang="en-US" sz="3200" dirty="0"/>
              <a:t>, </a:t>
            </a:r>
            <a:r>
              <a:rPr lang="en-US" sz="3200" dirty="0" err="1"/>
              <a:t>Hura</a:t>
            </a:r>
            <a:r>
              <a:rPr lang="en-US" sz="3200" dirty="0"/>
              <a:t>, Moon, and </a:t>
            </a:r>
            <a:r>
              <a:rPr lang="en-US" sz="3200" dirty="0" err="1"/>
              <a:t>Willerman</a:t>
            </a:r>
            <a:r>
              <a:rPr lang="en-US" sz="3200" dirty="0"/>
              <a:t> (1995), “Is sound change adaptive</a:t>
            </a:r>
            <a:r>
              <a:rPr lang="en-US" sz="3200" dirty="0" smtClean="0"/>
              <a:t>?” (1)</a:t>
            </a:r>
            <a:endParaRPr lang="en-US" sz="3200" dirty="0"/>
          </a:p>
        </p:txBody>
      </p:sp>
      <p:sp>
        <p:nvSpPr>
          <p:cNvPr id="3" name="Content Placeholder 2"/>
          <p:cNvSpPr>
            <a:spLocks noGrp="1"/>
          </p:cNvSpPr>
          <p:nvPr>
            <p:ph idx="1"/>
          </p:nvPr>
        </p:nvSpPr>
        <p:spPr>
          <a:xfrm>
            <a:off x="457200" y="1600200"/>
            <a:ext cx="8229600" cy="4876800"/>
          </a:xfrm>
        </p:spPr>
        <p:txBody>
          <a:bodyPr>
            <a:normAutofit fontScale="62500" lnSpcReduction="20000"/>
          </a:bodyPr>
          <a:lstStyle/>
          <a:p>
            <a:r>
              <a:rPr lang="en-US" dirty="0"/>
              <a:t>Background: H&amp;H </a:t>
            </a:r>
            <a:r>
              <a:rPr lang="en-US" dirty="0" smtClean="0"/>
              <a:t>Theory</a:t>
            </a:r>
            <a:endParaRPr lang="en-US" dirty="0"/>
          </a:p>
          <a:p>
            <a:r>
              <a:rPr lang="en-US" dirty="0" smtClean="0"/>
              <a:t>Continuum </a:t>
            </a:r>
            <a:r>
              <a:rPr lang="en-US" dirty="0"/>
              <a:t>from clearly enunciated to poorly enunciated </a:t>
            </a:r>
            <a:r>
              <a:rPr lang="en-US" dirty="0" smtClean="0"/>
              <a:t>speech</a:t>
            </a:r>
            <a:endParaRPr lang="en-US" dirty="0"/>
          </a:p>
          <a:p>
            <a:pPr>
              <a:buNone/>
            </a:pPr>
            <a:r>
              <a:rPr lang="en-US" dirty="0"/>
              <a:t>	</a:t>
            </a:r>
            <a:r>
              <a:rPr lang="en-US" i="1" dirty="0"/>
              <a:t>Hyper-speech</a:t>
            </a:r>
            <a:r>
              <a:rPr lang="en-US" dirty="0"/>
              <a:t>: clearly </a:t>
            </a:r>
            <a:r>
              <a:rPr lang="en-US" dirty="0" smtClean="0"/>
              <a:t>enunciated</a:t>
            </a:r>
            <a:endParaRPr lang="en-US" dirty="0"/>
          </a:p>
          <a:p>
            <a:pPr>
              <a:buNone/>
            </a:pPr>
            <a:r>
              <a:rPr lang="en-US" dirty="0"/>
              <a:t>	</a:t>
            </a:r>
            <a:r>
              <a:rPr lang="en-US" i="1" dirty="0"/>
              <a:t>Hypo-speech</a:t>
            </a:r>
            <a:r>
              <a:rPr lang="en-US" dirty="0"/>
              <a:t>: poorly </a:t>
            </a:r>
            <a:r>
              <a:rPr lang="en-US" dirty="0" smtClean="0"/>
              <a:t>enunciated</a:t>
            </a:r>
            <a:endParaRPr lang="en-US" dirty="0"/>
          </a:p>
          <a:p>
            <a:r>
              <a:rPr lang="en-US" dirty="0" smtClean="0"/>
              <a:t>(</a:t>
            </a:r>
            <a:r>
              <a:rPr lang="en-US" dirty="0"/>
              <a:t>These terms are not to be confused with </a:t>
            </a:r>
            <a:r>
              <a:rPr lang="en-US" dirty="0" err="1"/>
              <a:t>Ohala’s</a:t>
            </a:r>
            <a:r>
              <a:rPr lang="en-US" dirty="0"/>
              <a:t> hypercorrection and </a:t>
            </a:r>
            <a:r>
              <a:rPr lang="en-US" dirty="0" smtClean="0"/>
              <a:t> </a:t>
            </a:r>
            <a:r>
              <a:rPr lang="en-US" dirty="0" err="1" smtClean="0"/>
              <a:t>hypocorrection</a:t>
            </a:r>
            <a:r>
              <a:rPr lang="en-US" dirty="0" smtClean="0"/>
              <a:t>)</a:t>
            </a:r>
            <a:endParaRPr lang="en-US" dirty="0"/>
          </a:p>
          <a:p>
            <a:r>
              <a:rPr lang="en-US" dirty="0"/>
              <a:t>	e.g. “The next word is _____.”  Here, you’d have to enunciate </a:t>
            </a:r>
            <a:r>
              <a:rPr lang="en-US" dirty="0" smtClean="0"/>
              <a:t>carefully</a:t>
            </a:r>
            <a:endParaRPr lang="en-US" dirty="0"/>
          </a:p>
          <a:p>
            <a:r>
              <a:rPr lang="en-US" dirty="0"/>
              <a:t>	     “A stitch in time saves ______.”  Here, you don’t have to enunciate carefully </a:t>
            </a:r>
            <a:r>
              <a:rPr lang="en-US" dirty="0" smtClean="0"/>
              <a:t>because </a:t>
            </a:r>
            <a:r>
              <a:rPr lang="en-US" dirty="0"/>
              <a:t>the listener knows what to </a:t>
            </a:r>
            <a:r>
              <a:rPr lang="en-US" dirty="0" smtClean="0"/>
              <a:t>expect</a:t>
            </a:r>
            <a:endParaRPr lang="en-US" dirty="0"/>
          </a:p>
          <a:p>
            <a:r>
              <a:rPr lang="en-US" dirty="0" smtClean="0"/>
              <a:t>You </a:t>
            </a:r>
            <a:r>
              <a:rPr lang="en-US" dirty="0"/>
              <a:t>enunciate only as carefully as you need to in order to get your message </a:t>
            </a:r>
            <a:r>
              <a:rPr lang="en-US" dirty="0" smtClean="0"/>
              <a:t> across</a:t>
            </a:r>
            <a:r>
              <a:rPr lang="en-US" dirty="0"/>
              <a:t>; otherwise you default to low-cost </a:t>
            </a:r>
            <a:r>
              <a:rPr lang="en-US" dirty="0" smtClean="0"/>
              <a:t>behavior</a:t>
            </a:r>
            <a:endParaRPr lang="en-US" dirty="0"/>
          </a:p>
          <a:p>
            <a:r>
              <a:rPr lang="en-US" dirty="0" smtClean="0"/>
              <a:t>The </a:t>
            </a:r>
            <a:r>
              <a:rPr lang="en-US" dirty="0" err="1"/>
              <a:t>hyperspeech</a:t>
            </a:r>
            <a:r>
              <a:rPr lang="en-US" dirty="0"/>
              <a:t>/</a:t>
            </a:r>
            <a:r>
              <a:rPr lang="en-US" dirty="0" err="1"/>
              <a:t>hypospeech</a:t>
            </a:r>
            <a:r>
              <a:rPr lang="en-US" dirty="0"/>
              <a:t> continuum means that there’s always going to be </a:t>
            </a:r>
            <a:r>
              <a:rPr lang="en-US" dirty="0" smtClean="0"/>
              <a:t>lots </a:t>
            </a:r>
            <a:r>
              <a:rPr lang="en-US" dirty="0"/>
              <a:t>of variation present (note that this is all production-based variation).  </a:t>
            </a:r>
            <a:r>
              <a:rPr lang="en-US" dirty="0" smtClean="0"/>
              <a:t> Note </a:t>
            </a:r>
            <a:r>
              <a:rPr lang="en-US" dirty="0"/>
              <a:t>that they have a very monolithic approach—all variation is treated as </a:t>
            </a:r>
            <a:r>
              <a:rPr lang="en-US" dirty="0" smtClean="0"/>
              <a:t> hyper/hypo </a:t>
            </a:r>
            <a:r>
              <a:rPr lang="en-US" dirty="0"/>
              <a:t>(only once do they acknowledge other variation)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Lindblom</a:t>
            </a:r>
            <a:r>
              <a:rPr lang="en-US" sz="3200" dirty="0" smtClean="0"/>
              <a:t>, </a:t>
            </a:r>
            <a:r>
              <a:rPr lang="en-US" sz="3200" dirty="0" err="1" smtClean="0"/>
              <a:t>Guion</a:t>
            </a:r>
            <a:r>
              <a:rPr lang="en-US" sz="3200" dirty="0" smtClean="0"/>
              <a:t>, </a:t>
            </a:r>
            <a:r>
              <a:rPr lang="en-US" sz="3200" dirty="0" err="1" smtClean="0"/>
              <a:t>Hura</a:t>
            </a:r>
            <a:r>
              <a:rPr lang="en-US" sz="3200" dirty="0" smtClean="0"/>
              <a:t>, Moon, and </a:t>
            </a:r>
            <a:r>
              <a:rPr lang="en-US" sz="3200" dirty="0" err="1" smtClean="0"/>
              <a:t>Willerman</a:t>
            </a:r>
            <a:r>
              <a:rPr lang="en-US" sz="3200" dirty="0" smtClean="0"/>
              <a:t> (1995), “Is sound change adaptive?” (2)</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err="1" smtClean="0"/>
              <a:t>Lindblom</a:t>
            </a:r>
            <a:r>
              <a:rPr lang="en-US" dirty="0" smtClean="0"/>
              <a:t> et al. go over one of </a:t>
            </a:r>
            <a:r>
              <a:rPr lang="en-US" dirty="0" err="1" smtClean="0"/>
              <a:t>Ohala’s</a:t>
            </a:r>
            <a:r>
              <a:rPr lang="en-US" dirty="0" smtClean="0"/>
              <a:t> favorite examples, the potential </a:t>
            </a:r>
            <a:r>
              <a:rPr lang="en-US" dirty="0" err="1" smtClean="0"/>
              <a:t>confustion</a:t>
            </a:r>
            <a:r>
              <a:rPr lang="en-US" dirty="0" smtClean="0"/>
              <a:t> </a:t>
            </a:r>
          </a:p>
          <a:p>
            <a:r>
              <a:rPr lang="en-US" dirty="0" smtClean="0"/>
              <a:t>between /</a:t>
            </a:r>
            <a:r>
              <a:rPr lang="en-US" dirty="0" err="1" smtClean="0"/>
              <a:t>ut</a:t>
            </a:r>
            <a:r>
              <a:rPr lang="en-US" dirty="0" smtClean="0"/>
              <a:t>/-[</a:t>
            </a:r>
            <a:r>
              <a:rPr lang="en-US" dirty="0" err="1" smtClean="0"/>
              <a:t>yt</a:t>
            </a:r>
            <a:r>
              <a:rPr lang="en-US" dirty="0" smtClean="0"/>
              <a:t>] and [</a:t>
            </a:r>
            <a:r>
              <a:rPr lang="en-US" dirty="0" err="1" smtClean="0"/>
              <a:t>yt</a:t>
            </a:r>
            <a:r>
              <a:rPr lang="en-US" dirty="0" smtClean="0"/>
              <a:t>]-/</a:t>
            </a:r>
            <a:r>
              <a:rPr lang="en-US" dirty="0" err="1" smtClean="0"/>
              <a:t>yt</a:t>
            </a:r>
            <a:r>
              <a:rPr lang="en-US" dirty="0" smtClean="0"/>
              <a:t>/</a:t>
            </a:r>
          </a:p>
          <a:p>
            <a:r>
              <a:rPr lang="en-US" dirty="0" smtClean="0"/>
              <a:t>They say that there’s a paradox in </a:t>
            </a:r>
            <a:r>
              <a:rPr lang="en-US" dirty="0" err="1" smtClean="0"/>
              <a:t>Ohala’s</a:t>
            </a:r>
            <a:r>
              <a:rPr lang="en-US" dirty="0" smtClean="0"/>
              <a:t> reasoning: How can a speaker misperceive a pronunciation and still know what word it is? </a:t>
            </a:r>
          </a:p>
          <a:p>
            <a:r>
              <a:rPr lang="en-US" dirty="0" smtClean="0"/>
              <a:t>This could be circumvented by noting that </a:t>
            </a:r>
            <a:r>
              <a:rPr lang="en-US" dirty="0" err="1" smtClean="0"/>
              <a:t>Ohala</a:t>
            </a:r>
            <a:r>
              <a:rPr lang="en-US" dirty="0" smtClean="0"/>
              <a:t> cites language </a:t>
            </a:r>
            <a:r>
              <a:rPr lang="en-US" i="1" dirty="0" smtClean="0"/>
              <a:t>learners</a:t>
            </a:r>
            <a:r>
              <a:rPr lang="en-US" dirty="0" smtClean="0"/>
              <a:t>, who don’t have a preconceived picture of what sounds a word consists of</a:t>
            </a:r>
          </a:p>
          <a:p>
            <a:r>
              <a:rPr lang="en-US" dirty="0" err="1" smtClean="0"/>
              <a:t>Lindblom</a:t>
            </a:r>
            <a:r>
              <a:rPr lang="en-US" dirty="0" smtClean="0"/>
              <a:t> et al. do mention language learners on p. 19, but only to say that sociolinguists think sound change happens with older kids (“competent adults”)</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Lindblom</a:t>
            </a:r>
            <a:r>
              <a:rPr lang="en-US" sz="3200" dirty="0" smtClean="0"/>
              <a:t>, </a:t>
            </a:r>
            <a:r>
              <a:rPr lang="en-US" sz="3200" dirty="0" err="1" smtClean="0"/>
              <a:t>Guion</a:t>
            </a:r>
            <a:r>
              <a:rPr lang="en-US" sz="3200" dirty="0" smtClean="0"/>
              <a:t>, </a:t>
            </a:r>
            <a:r>
              <a:rPr lang="en-US" sz="3200" dirty="0" err="1" smtClean="0"/>
              <a:t>Hura</a:t>
            </a:r>
            <a:r>
              <a:rPr lang="en-US" sz="3200" dirty="0" smtClean="0"/>
              <a:t>, Moon, and </a:t>
            </a:r>
            <a:r>
              <a:rPr lang="en-US" sz="3200" dirty="0" err="1" smtClean="0"/>
              <a:t>Willerman</a:t>
            </a:r>
            <a:r>
              <a:rPr lang="en-US" sz="3200" dirty="0" smtClean="0"/>
              <a:t> (1995), “Is sound change adaptive?” (3)</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They say that there’s only one way to resolve the paradox—to propose that listeners have two modes:</a:t>
            </a:r>
          </a:p>
          <a:p>
            <a:pPr marL="1261872">
              <a:buNone/>
            </a:pPr>
            <a:r>
              <a:rPr lang="en-US" dirty="0" smtClean="0"/>
              <a:t>WHAT mode: focus on what’s being said</a:t>
            </a:r>
          </a:p>
          <a:p>
            <a:pPr marL="1261872">
              <a:buNone/>
            </a:pPr>
            <a:r>
              <a:rPr lang="en-US" dirty="0" smtClean="0"/>
              <a:t>HOW mode: focus on how it’s being said</a:t>
            </a:r>
          </a:p>
          <a:p>
            <a:pPr>
              <a:buNone/>
            </a:pPr>
            <a:r>
              <a:rPr lang="en-US" dirty="0" smtClean="0"/>
              <a:t> </a:t>
            </a:r>
          </a:p>
          <a:p>
            <a:r>
              <a:rPr lang="en-US" dirty="0" smtClean="0"/>
              <a:t>Then they said that the HOW mode is where sound change happens (here they agree with </a:t>
            </a:r>
            <a:r>
              <a:rPr lang="en-US" dirty="0" err="1" smtClean="0"/>
              <a:t>Ohala</a:t>
            </a:r>
            <a:r>
              <a:rPr lang="en-US" dirty="0" smtClean="0"/>
              <a:t>)</a:t>
            </a:r>
          </a:p>
          <a:p>
            <a:pPr>
              <a:buNone/>
            </a:pPr>
            <a:r>
              <a:rPr lang="en-US" dirty="0" smtClean="0"/>
              <a:t> </a:t>
            </a:r>
          </a:p>
          <a:p>
            <a:r>
              <a:rPr lang="en-US" dirty="0" smtClean="0"/>
              <a:t>Finally, they say that speakers can go into HOW mode, notice unusual pronunciations, and manipulate them (unlike </a:t>
            </a:r>
            <a:r>
              <a:rPr lang="en-US" dirty="0" err="1" smtClean="0"/>
              <a:t>Ohala</a:t>
            </a:r>
            <a:r>
              <a:rPr lang="en-US" dirty="0" smtClean="0"/>
              <a:t>, who focuses on misperception)</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Lindblom</a:t>
            </a:r>
            <a:r>
              <a:rPr lang="en-US" sz="3200" dirty="0" smtClean="0"/>
              <a:t>, </a:t>
            </a:r>
            <a:r>
              <a:rPr lang="en-US" sz="3200" dirty="0" err="1" smtClean="0"/>
              <a:t>Guion</a:t>
            </a:r>
            <a:r>
              <a:rPr lang="en-US" sz="3200" dirty="0" smtClean="0"/>
              <a:t>, </a:t>
            </a:r>
            <a:r>
              <a:rPr lang="en-US" sz="3200" dirty="0" err="1" smtClean="0"/>
              <a:t>Hura</a:t>
            </a:r>
            <a:r>
              <a:rPr lang="en-US" sz="3200" dirty="0" smtClean="0"/>
              <a:t>, Moon, and </a:t>
            </a:r>
            <a:r>
              <a:rPr lang="en-US" sz="3200" dirty="0" err="1" smtClean="0"/>
              <a:t>Willerman</a:t>
            </a:r>
            <a:r>
              <a:rPr lang="en-US" sz="3200" dirty="0" smtClean="0"/>
              <a:t> (1995), “Is sound change adaptive?” (4)</a:t>
            </a:r>
            <a:endParaRPr lang="en-US" sz="3200" dirty="0"/>
          </a:p>
        </p:txBody>
      </p:sp>
      <p:sp>
        <p:nvSpPr>
          <p:cNvPr id="3" name="Content Placeholder 2"/>
          <p:cNvSpPr>
            <a:spLocks noGrp="1"/>
          </p:cNvSpPr>
          <p:nvPr>
            <p:ph idx="1"/>
          </p:nvPr>
        </p:nvSpPr>
        <p:spPr>
          <a:xfrm>
            <a:off x="457200" y="1600200"/>
            <a:ext cx="8229600" cy="4953000"/>
          </a:xfrm>
        </p:spPr>
        <p:txBody>
          <a:bodyPr>
            <a:normAutofit fontScale="77500" lnSpcReduction="20000"/>
          </a:bodyPr>
          <a:lstStyle/>
          <a:p>
            <a:r>
              <a:rPr lang="en-US" dirty="0" smtClean="0"/>
              <a:t>Some of their arguments are assailable.  The German example (p. 21) could also be explained by fricatives’ being more perceptually salient.  The </a:t>
            </a:r>
            <a:r>
              <a:rPr lang="en-US" dirty="0" err="1" smtClean="0"/>
              <a:t>Guion</a:t>
            </a:r>
            <a:r>
              <a:rPr lang="en-US" dirty="0" smtClean="0"/>
              <a:t> (1994) experiment on greater length of unfamiliar words could also be explained as a product of familiarity—it takes longer to recall an infrequently used word</a:t>
            </a:r>
          </a:p>
          <a:p>
            <a:r>
              <a:rPr lang="en-US" dirty="0" smtClean="0"/>
              <a:t>After going through a bunch of examples, they get to sociolinguistics (p. 28).  Here, they tie their idea of selective adoption of pre-existing variants in with the sociolinguistic notion of solidarity</a:t>
            </a:r>
          </a:p>
          <a:p>
            <a:r>
              <a:rPr lang="en-US" dirty="0" smtClean="0"/>
              <a:t>This would explain why it’s phonetically favored variants that spread: listeners who are using variants for peer identification can choose only from variants that already exist, and those variants are formed by phonetic factors (we said the same thing regarding </a:t>
            </a:r>
            <a:r>
              <a:rPr lang="en-US" dirty="0" err="1" smtClean="0"/>
              <a:t>Ohala</a:t>
            </a:r>
            <a:r>
              <a:rPr lang="en-US" dirty="0" smtClean="0"/>
              <a:t>)</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Ohala</a:t>
            </a:r>
            <a:r>
              <a:rPr lang="en-US" dirty="0" smtClean="0"/>
              <a:t> vs. </a:t>
            </a:r>
            <a:r>
              <a:rPr lang="en-US" dirty="0" err="1" smtClean="0"/>
              <a:t>Lindblom</a:t>
            </a:r>
            <a:r>
              <a:rPr lang="en-US" dirty="0" smtClean="0"/>
              <a:t> et al.</a:t>
            </a:r>
            <a:endParaRPr lang="en-US" dirty="0"/>
          </a:p>
        </p:txBody>
      </p:sp>
      <p:graphicFrame>
        <p:nvGraphicFramePr>
          <p:cNvPr id="6" name="Content Placeholder 5"/>
          <p:cNvGraphicFramePr>
            <a:graphicFrameLocks noGrp="1"/>
          </p:cNvGraphicFramePr>
          <p:nvPr>
            <p:ph idx="1"/>
          </p:nvPr>
        </p:nvGraphicFramePr>
        <p:xfrm>
          <a:off x="457200" y="1295401"/>
          <a:ext cx="8229600" cy="5665786"/>
        </p:xfrm>
        <a:graphic>
          <a:graphicData uri="http://schemas.openxmlformats.org/drawingml/2006/table">
            <a:tbl>
              <a:tblPr firstRow="1" bandRow="1">
                <a:tableStyleId>{5C22544A-7EE6-4342-B048-85BDC9FD1C3A}</a:tableStyleId>
              </a:tblPr>
              <a:tblGrid>
                <a:gridCol w="2743200"/>
                <a:gridCol w="2743200"/>
                <a:gridCol w="2743200"/>
              </a:tblGrid>
              <a:tr h="451613">
                <a:tc>
                  <a:txBody>
                    <a:bodyPr/>
                    <a:lstStyle/>
                    <a:p>
                      <a:pPr marL="0" marR="0">
                        <a:lnSpc>
                          <a:spcPct val="200000"/>
                        </a:lnSpc>
                        <a:spcBef>
                          <a:spcPts val="0"/>
                        </a:spcBef>
                        <a:spcAft>
                          <a:spcPts val="0"/>
                        </a:spcAft>
                      </a:pPr>
                      <a:r>
                        <a:rPr lang="en-US" sz="1400" dirty="0">
                          <a:latin typeface="Times New Roman"/>
                          <a:ea typeface="Times New Roman"/>
                          <a:cs typeface="Times New Roman"/>
                        </a:rPr>
                        <a:t>issue</a:t>
                      </a:r>
                    </a:p>
                  </a:txBody>
                  <a:tcPr marL="68580" marR="68580" marT="0" marB="0"/>
                </a:tc>
                <a:tc>
                  <a:txBody>
                    <a:bodyPr/>
                    <a:lstStyle/>
                    <a:p>
                      <a:pPr marL="0" marR="0">
                        <a:lnSpc>
                          <a:spcPct val="200000"/>
                        </a:lnSpc>
                        <a:spcBef>
                          <a:spcPts val="0"/>
                        </a:spcBef>
                        <a:spcAft>
                          <a:spcPts val="0"/>
                        </a:spcAft>
                      </a:pPr>
                      <a:r>
                        <a:rPr lang="en-US" sz="1400" dirty="0">
                          <a:latin typeface="Times New Roman"/>
                          <a:ea typeface="Times New Roman"/>
                          <a:cs typeface="Times New Roman"/>
                        </a:rPr>
                        <a:t>stance of </a:t>
                      </a:r>
                      <a:r>
                        <a:rPr lang="en-US" sz="1400" dirty="0" err="1">
                          <a:latin typeface="Times New Roman"/>
                          <a:ea typeface="Times New Roman"/>
                          <a:cs typeface="Times New Roman"/>
                        </a:rPr>
                        <a:t>Ohala</a:t>
                      </a:r>
                      <a:r>
                        <a:rPr lang="en-US" sz="1400" dirty="0">
                          <a:latin typeface="Times New Roman"/>
                          <a:ea typeface="Times New Roman"/>
                          <a:cs typeface="Times New Roman"/>
                        </a:rPr>
                        <a:t> (1993)</a:t>
                      </a:r>
                    </a:p>
                  </a:txBody>
                  <a:tcPr marL="68580" marR="68580" marT="0" marB="0"/>
                </a:tc>
                <a:tc>
                  <a:txBody>
                    <a:bodyPr/>
                    <a:lstStyle/>
                    <a:p>
                      <a:pPr marL="0" marR="0">
                        <a:lnSpc>
                          <a:spcPct val="200000"/>
                        </a:lnSpc>
                        <a:spcBef>
                          <a:spcPts val="0"/>
                        </a:spcBef>
                        <a:spcAft>
                          <a:spcPts val="0"/>
                        </a:spcAft>
                      </a:pPr>
                      <a:r>
                        <a:rPr lang="en-US" sz="1400" dirty="0">
                          <a:latin typeface="Times New Roman"/>
                          <a:ea typeface="Times New Roman"/>
                          <a:cs typeface="Times New Roman"/>
                        </a:rPr>
                        <a:t>stance of </a:t>
                      </a:r>
                      <a:r>
                        <a:rPr lang="en-US" sz="1400" dirty="0" err="1">
                          <a:latin typeface="Times New Roman"/>
                          <a:ea typeface="Times New Roman"/>
                          <a:cs typeface="Times New Roman"/>
                        </a:rPr>
                        <a:t>Lindblom</a:t>
                      </a:r>
                      <a:r>
                        <a:rPr lang="en-US" sz="1400" dirty="0">
                          <a:latin typeface="Times New Roman"/>
                          <a:ea typeface="Times New Roman"/>
                          <a:cs typeface="Times New Roman"/>
                        </a:rPr>
                        <a:t> et al. (1995)</a:t>
                      </a:r>
                    </a:p>
                  </a:txBody>
                  <a:tcPr marL="68580" marR="68580" marT="0" marB="0"/>
                </a:tc>
              </a:tr>
              <a:tr h="2883854">
                <a:tc>
                  <a:txBody>
                    <a:bodyPr/>
                    <a:lstStyle/>
                    <a:p>
                      <a:pPr marL="0" marR="0">
                        <a:lnSpc>
                          <a:spcPct val="200000"/>
                        </a:lnSpc>
                        <a:spcBef>
                          <a:spcPts val="0"/>
                        </a:spcBef>
                        <a:spcAft>
                          <a:spcPts val="0"/>
                        </a:spcAft>
                      </a:pPr>
                      <a:r>
                        <a:rPr lang="en-US" sz="1400" dirty="0">
                          <a:latin typeface="Times New Roman"/>
                          <a:ea typeface="Times New Roman"/>
                          <a:cs typeface="Times New Roman"/>
                        </a:rPr>
                        <a:t>Why does variation occur in the first place?</a:t>
                      </a:r>
                    </a:p>
                  </a:txBody>
                  <a:tcPr marL="68580" marR="68580" marT="0" marB="0"/>
                </a:tc>
                <a:tc>
                  <a:txBody>
                    <a:bodyPr/>
                    <a:lstStyle/>
                    <a:p>
                      <a:pPr marL="0" marR="0">
                        <a:lnSpc>
                          <a:spcPct val="200000"/>
                        </a:lnSpc>
                        <a:spcBef>
                          <a:spcPts val="0"/>
                        </a:spcBef>
                        <a:spcAft>
                          <a:spcPts val="0"/>
                        </a:spcAft>
                      </a:pPr>
                      <a:r>
                        <a:rPr lang="en-US" sz="1400" dirty="0">
                          <a:latin typeface="Times New Roman"/>
                          <a:ea typeface="Times New Roman"/>
                          <a:cs typeface="Times New Roman"/>
                        </a:rPr>
                        <a:t>Variations are always present because of coarticulation and numerous other phonetic factors.</a:t>
                      </a:r>
                    </a:p>
                  </a:txBody>
                  <a:tcPr marL="68580" marR="68580" marT="0" marB="0"/>
                </a:tc>
                <a:tc>
                  <a:txBody>
                    <a:bodyPr/>
                    <a:lstStyle/>
                    <a:p>
                      <a:pPr marL="0" marR="0">
                        <a:lnSpc>
                          <a:spcPct val="200000"/>
                        </a:lnSpc>
                        <a:spcBef>
                          <a:spcPts val="0"/>
                        </a:spcBef>
                        <a:spcAft>
                          <a:spcPts val="0"/>
                        </a:spcAft>
                      </a:pPr>
                      <a:r>
                        <a:rPr lang="en-US" sz="1400">
                          <a:latin typeface="Times New Roman"/>
                          <a:ea typeface="Times New Roman"/>
                          <a:cs typeface="Times New Roman"/>
                        </a:rPr>
                        <a:t>Variations are always present because speakers adjust their own articulation according to the communicative needs of listeners, enunciating more carefully (hyperspeech) or less carefully (hypospeech).</a:t>
                      </a:r>
                    </a:p>
                  </a:txBody>
                  <a:tcPr marL="68580" marR="68580" marT="0" marB="0"/>
                </a:tc>
              </a:tr>
              <a:tr h="2227133">
                <a:tc>
                  <a:txBody>
                    <a:bodyPr/>
                    <a:lstStyle/>
                    <a:p>
                      <a:pPr marL="0" marR="0">
                        <a:lnSpc>
                          <a:spcPct val="200000"/>
                        </a:lnSpc>
                        <a:spcBef>
                          <a:spcPts val="0"/>
                        </a:spcBef>
                        <a:spcAft>
                          <a:spcPts val="0"/>
                        </a:spcAft>
                      </a:pPr>
                      <a:r>
                        <a:rPr lang="en-US" sz="1400">
                          <a:latin typeface="Times New Roman"/>
                          <a:ea typeface="Times New Roman"/>
                          <a:cs typeface="Times New Roman"/>
                        </a:rPr>
                        <a:t>How do sound changes originate?</a:t>
                      </a:r>
                    </a:p>
                  </a:txBody>
                  <a:tcPr marL="68580" marR="68580" marT="0" marB="0"/>
                </a:tc>
                <a:tc>
                  <a:txBody>
                    <a:bodyPr/>
                    <a:lstStyle/>
                    <a:p>
                      <a:pPr marL="0" marR="0">
                        <a:lnSpc>
                          <a:spcPct val="200000"/>
                        </a:lnSpc>
                        <a:spcBef>
                          <a:spcPts val="0"/>
                        </a:spcBef>
                        <a:spcAft>
                          <a:spcPts val="0"/>
                        </a:spcAft>
                      </a:pPr>
                      <a:r>
                        <a:rPr lang="en-US" sz="1400" dirty="0">
                          <a:latin typeface="Times New Roman"/>
                          <a:ea typeface="Times New Roman"/>
                          <a:cs typeface="Times New Roman"/>
                        </a:rPr>
                        <a:t>Many (not all) sound changes originate by misperceptions: listeners (usually language learners) make mistakes in reconstructing the target pronunciation of a sound.</a:t>
                      </a:r>
                    </a:p>
                  </a:txBody>
                  <a:tcPr marL="68580" marR="68580" marT="0" marB="0"/>
                </a:tc>
                <a:tc>
                  <a:txBody>
                    <a:bodyPr/>
                    <a:lstStyle/>
                    <a:p>
                      <a:pPr marL="0" marR="0">
                        <a:lnSpc>
                          <a:spcPct val="200000"/>
                        </a:lnSpc>
                        <a:spcBef>
                          <a:spcPts val="0"/>
                        </a:spcBef>
                        <a:spcAft>
                          <a:spcPts val="0"/>
                        </a:spcAft>
                      </a:pPr>
                      <a:r>
                        <a:rPr lang="en-US" sz="1400" dirty="0">
                          <a:latin typeface="Times New Roman"/>
                          <a:ea typeface="Times New Roman"/>
                          <a:cs typeface="Times New Roman"/>
                        </a:rPr>
                        <a:t>Variations originate </a:t>
                      </a:r>
                      <a:r>
                        <a:rPr lang="en-US" sz="1400" dirty="0" err="1">
                          <a:latin typeface="Times New Roman"/>
                          <a:ea typeface="Times New Roman"/>
                          <a:cs typeface="Times New Roman"/>
                        </a:rPr>
                        <a:t>teleologically</a:t>
                      </a:r>
                      <a:r>
                        <a:rPr lang="en-US" sz="1400" dirty="0">
                          <a:latin typeface="Times New Roman"/>
                          <a:ea typeface="Times New Roman"/>
                          <a:cs typeface="Times New Roman"/>
                        </a:rPr>
                        <a:t>—for a purpose.  (They maintain, though, that </a:t>
                      </a:r>
                      <a:r>
                        <a:rPr lang="en-US" sz="1400" dirty="0" err="1">
                          <a:latin typeface="Times New Roman"/>
                          <a:ea typeface="Times New Roman"/>
                          <a:cs typeface="Times New Roman"/>
                        </a:rPr>
                        <a:t>hypospeech</a:t>
                      </a:r>
                      <a:r>
                        <a:rPr lang="en-US" sz="1400" dirty="0">
                          <a:latin typeface="Times New Roman"/>
                          <a:ea typeface="Times New Roman"/>
                          <a:cs typeface="Times New Roman"/>
                        </a:rPr>
                        <a:t> is not teleological.)</a:t>
                      </a:r>
                    </a:p>
                  </a:txBody>
                  <a:tcPr marL="68580" marR="68580" marT="0" marB="0"/>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Ohala</a:t>
            </a:r>
            <a:r>
              <a:rPr lang="en-US" dirty="0" smtClean="0"/>
              <a:t> vs. </a:t>
            </a:r>
            <a:r>
              <a:rPr lang="en-US" dirty="0" err="1" smtClean="0"/>
              <a:t>Lindblom</a:t>
            </a:r>
            <a:r>
              <a:rPr lang="en-US" dirty="0" smtClean="0"/>
              <a:t> et al.</a:t>
            </a:r>
            <a:endParaRPr lang="en-US" dirty="0"/>
          </a:p>
        </p:txBody>
      </p:sp>
      <p:graphicFrame>
        <p:nvGraphicFramePr>
          <p:cNvPr id="4" name="Content Placeholder 3"/>
          <p:cNvGraphicFramePr>
            <a:graphicFrameLocks noGrp="1"/>
          </p:cNvGraphicFramePr>
          <p:nvPr>
            <p:ph idx="1"/>
          </p:nvPr>
        </p:nvGraphicFramePr>
        <p:xfrm>
          <a:off x="457200" y="1447800"/>
          <a:ext cx="8229600" cy="5389528"/>
        </p:xfrm>
        <a:graphic>
          <a:graphicData uri="http://schemas.openxmlformats.org/drawingml/2006/table">
            <a:tbl>
              <a:tblPr firstRow="1" bandRow="1">
                <a:tableStyleId>{5C22544A-7EE6-4342-B048-85BDC9FD1C3A}</a:tableStyleId>
              </a:tblPr>
              <a:tblGrid>
                <a:gridCol w="2743200"/>
                <a:gridCol w="2743200"/>
                <a:gridCol w="2743200"/>
              </a:tblGrid>
              <a:tr h="532343">
                <a:tc>
                  <a:txBody>
                    <a:bodyPr/>
                    <a:lstStyle/>
                    <a:p>
                      <a:pPr marL="0" marR="0">
                        <a:lnSpc>
                          <a:spcPct val="200000"/>
                        </a:lnSpc>
                        <a:spcBef>
                          <a:spcPts val="0"/>
                        </a:spcBef>
                        <a:spcAft>
                          <a:spcPts val="0"/>
                        </a:spcAft>
                      </a:pPr>
                      <a:r>
                        <a:rPr lang="en-US" sz="1400" dirty="0">
                          <a:latin typeface="Times New Roman"/>
                          <a:ea typeface="Times New Roman"/>
                          <a:cs typeface="Times New Roman"/>
                        </a:rPr>
                        <a:t>issue</a:t>
                      </a:r>
                    </a:p>
                  </a:txBody>
                  <a:tcPr marL="68580" marR="68580" marT="0" marB="0"/>
                </a:tc>
                <a:tc>
                  <a:txBody>
                    <a:bodyPr/>
                    <a:lstStyle/>
                    <a:p>
                      <a:pPr marL="0" marR="0">
                        <a:lnSpc>
                          <a:spcPct val="200000"/>
                        </a:lnSpc>
                        <a:spcBef>
                          <a:spcPts val="0"/>
                        </a:spcBef>
                        <a:spcAft>
                          <a:spcPts val="0"/>
                        </a:spcAft>
                      </a:pPr>
                      <a:r>
                        <a:rPr lang="en-US" sz="1400">
                          <a:latin typeface="Times New Roman"/>
                          <a:ea typeface="Times New Roman"/>
                          <a:cs typeface="Times New Roman"/>
                        </a:rPr>
                        <a:t>stance of Ohala (1993)</a:t>
                      </a:r>
                    </a:p>
                  </a:txBody>
                  <a:tcPr marL="68580" marR="68580" marT="0" marB="0"/>
                </a:tc>
                <a:tc>
                  <a:txBody>
                    <a:bodyPr/>
                    <a:lstStyle/>
                    <a:p>
                      <a:pPr marL="0" marR="0">
                        <a:lnSpc>
                          <a:spcPct val="200000"/>
                        </a:lnSpc>
                        <a:spcBef>
                          <a:spcPts val="0"/>
                        </a:spcBef>
                        <a:spcAft>
                          <a:spcPts val="0"/>
                        </a:spcAft>
                      </a:pPr>
                      <a:r>
                        <a:rPr lang="en-US" sz="1400" dirty="0">
                          <a:latin typeface="Times New Roman"/>
                          <a:ea typeface="Times New Roman"/>
                          <a:cs typeface="Times New Roman"/>
                        </a:rPr>
                        <a:t>stance of </a:t>
                      </a:r>
                      <a:r>
                        <a:rPr lang="en-US" sz="1400" dirty="0" err="1">
                          <a:latin typeface="Times New Roman"/>
                          <a:ea typeface="Times New Roman"/>
                          <a:cs typeface="Times New Roman"/>
                        </a:rPr>
                        <a:t>Lindblom</a:t>
                      </a:r>
                      <a:r>
                        <a:rPr lang="en-US" sz="1400" dirty="0">
                          <a:latin typeface="Times New Roman"/>
                          <a:ea typeface="Times New Roman"/>
                          <a:cs typeface="Times New Roman"/>
                        </a:rPr>
                        <a:t> et al. (1995)</a:t>
                      </a:r>
                    </a:p>
                  </a:txBody>
                  <a:tcPr marL="68580" marR="68580" marT="0" marB="0"/>
                </a:tc>
              </a:tr>
              <a:tr h="3150305">
                <a:tc>
                  <a:txBody>
                    <a:bodyPr/>
                    <a:lstStyle/>
                    <a:p>
                      <a:pPr marL="0" marR="0">
                        <a:lnSpc>
                          <a:spcPct val="200000"/>
                        </a:lnSpc>
                        <a:spcBef>
                          <a:spcPts val="0"/>
                        </a:spcBef>
                        <a:spcAft>
                          <a:spcPts val="0"/>
                        </a:spcAft>
                      </a:pPr>
                      <a:r>
                        <a:rPr lang="en-US" sz="1400" dirty="0">
                          <a:latin typeface="Times New Roman"/>
                          <a:ea typeface="Times New Roman"/>
                          <a:cs typeface="Times New Roman"/>
                        </a:rPr>
                        <a:t>What’s the purpose of sound change?</a:t>
                      </a:r>
                    </a:p>
                  </a:txBody>
                  <a:tcPr marL="68580" marR="68580" marT="0" marB="0"/>
                </a:tc>
                <a:tc>
                  <a:txBody>
                    <a:bodyPr/>
                    <a:lstStyle/>
                    <a:p>
                      <a:pPr marL="0" marR="0">
                        <a:lnSpc>
                          <a:spcPct val="200000"/>
                        </a:lnSpc>
                        <a:spcBef>
                          <a:spcPts val="0"/>
                        </a:spcBef>
                        <a:spcAft>
                          <a:spcPts val="0"/>
                        </a:spcAft>
                      </a:pPr>
                      <a:r>
                        <a:rPr lang="en-US" sz="1400" dirty="0">
                          <a:latin typeface="Times New Roman"/>
                          <a:ea typeface="Times New Roman"/>
                          <a:cs typeface="Times New Roman"/>
                        </a:rPr>
                        <a:t>The origin of sound changes is non-teleological—i.e., it’s not purpose-driven.  Speakers don’t intend (even subconsciously) to make speech easier to pronounce or easier to understand, or to make the grammar simpler.</a:t>
                      </a:r>
                    </a:p>
                  </a:txBody>
                  <a:tcPr marL="68580" marR="68580" marT="0" marB="0"/>
                </a:tc>
                <a:tc>
                  <a:txBody>
                    <a:bodyPr/>
                    <a:lstStyle/>
                    <a:p>
                      <a:pPr marL="0" marR="0">
                        <a:lnSpc>
                          <a:spcPct val="200000"/>
                        </a:lnSpc>
                        <a:spcBef>
                          <a:spcPts val="0"/>
                        </a:spcBef>
                        <a:spcAft>
                          <a:spcPts val="0"/>
                        </a:spcAft>
                      </a:pPr>
                      <a:r>
                        <a:rPr lang="en-US" sz="1400" dirty="0">
                          <a:latin typeface="Times New Roman"/>
                          <a:ea typeface="Times New Roman"/>
                          <a:cs typeface="Times New Roman"/>
                        </a:rPr>
                        <a:t>Speaker/listeners test natural variations for their communicative value.</a:t>
                      </a:r>
                    </a:p>
                  </a:txBody>
                  <a:tcPr marL="68580" marR="68580" marT="0" marB="0"/>
                </a:tc>
              </a:tr>
              <a:tr h="1575152">
                <a:tc>
                  <a:txBody>
                    <a:bodyPr/>
                    <a:lstStyle/>
                    <a:p>
                      <a:pPr marL="0" marR="0">
                        <a:lnSpc>
                          <a:spcPct val="200000"/>
                        </a:lnSpc>
                        <a:spcBef>
                          <a:spcPts val="0"/>
                        </a:spcBef>
                        <a:spcAft>
                          <a:spcPts val="0"/>
                        </a:spcAft>
                      </a:pPr>
                      <a:r>
                        <a:rPr lang="en-US" sz="1400">
                          <a:latin typeface="Times New Roman"/>
                          <a:ea typeface="Times New Roman"/>
                          <a:cs typeface="Times New Roman"/>
                        </a:rPr>
                        <a:t>How are sound changes propagated?</a:t>
                      </a:r>
                    </a:p>
                  </a:txBody>
                  <a:tcPr marL="68580" marR="68580" marT="0" marB="0"/>
                </a:tc>
                <a:tc>
                  <a:txBody>
                    <a:bodyPr/>
                    <a:lstStyle/>
                    <a:p>
                      <a:pPr marL="0" marR="0">
                        <a:lnSpc>
                          <a:spcPct val="200000"/>
                        </a:lnSpc>
                        <a:spcBef>
                          <a:spcPts val="0"/>
                        </a:spcBef>
                        <a:spcAft>
                          <a:spcPts val="0"/>
                        </a:spcAft>
                      </a:pPr>
                      <a:r>
                        <a:rPr lang="en-US" sz="1400" dirty="0">
                          <a:latin typeface="Times New Roman"/>
                          <a:ea typeface="Times New Roman"/>
                          <a:cs typeface="Times New Roman"/>
                        </a:rPr>
                        <a:t>Sound changes may </a:t>
                      </a:r>
                      <a:r>
                        <a:rPr lang="en-US" sz="1400" i="1" dirty="0">
                          <a:latin typeface="Times New Roman"/>
                          <a:ea typeface="Times New Roman"/>
                          <a:cs typeface="Times New Roman"/>
                        </a:rPr>
                        <a:t>spread</a:t>
                      </a:r>
                      <a:r>
                        <a:rPr lang="en-US" sz="1400" dirty="0">
                          <a:latin typeface="Times New Roman"/>
                          <a:ea typeface="Times New Roman"/>
                          <a:cs typeface="Times New Roman"/>
                        </a:rPr>
                        <a:t> </a:t>
                      </a:r>
                      <a:r>
                        <a:rPr lang="en-US" sz="1400" dirty="0" err="1">
                          <a:latin typeface="Times New Roman"/>
                          <a:ea typeface="Times New Roman"/>
                          <a:cs typeface="Times New Roman"/>
                        </a:rPr>
                        <a:t>teleologically</a:t>
                      </a:r>
                      <a:r>
                        <a:rPr lang="en-US" sz="1400" dirty="0">
                          <a:latin typeface="Times New Roman"/>
                          <a:ea typeface="Times New Roman"/>
                          <a:cs typeface="Times New Roman"/>
                        </a:rPr>
                        <a:t> because social factors such as prestige provide a motivation.</a:t>
                      </a:r>
                    </a:p>
                  </a:txBody>
                  <a:tcPr marL="68580" marR="68580" marT="0" marB="0"/>
                </a:tc>
                <a:tc>
                  <a:txBody>
                    <a:bodyPr/>
                    <a:lstStyle/>
                    <a:p>
                      <a:pPr marL="0" marR="0">
                        <a:lnSpc>
                          <a:spcPct val="200000"/>
                        </a:lnSpc>
                        <a:spcBef>
                          <a:spcPts val="0"/>
                        </a:spcBef>
                        <a:spcAft>
                          <a:spcPts val="0"/>
                        </a:spcAft>
                      </a:pPr>
                      <a:r>
                        <a:rPr lang="en-US" sz="1400" dirty="0">
                          <a:latin typeface="Times New Roman"/>
                          <a:ea typeface="Times New Roman"/>
                          <a:cs typeface="Times New Roman"/>
                        </a:rPr>
                        <a:t>Speaker/listeners deliberately take advantage of variations and </a:t>
                      </a:r>
                      <a:r>
                        <a:rPr lang="en-US" sz="1400" i="1" dirty="0">
                          <a:latin typeface="Times New Roman"/>
                          <a:ea typeface="Times New Roman"/>
                          <a:cs typeface="Times New Roman"/>
                        </a:rPr>
                        <a:t>select</a:t>
                      </a:r>
                      <a:r>
                        <a:rPr lang="en-US" sz="1400" dirty="0">
                          <a:latin typeface="Times New Roman"/>
                          <a:ea typeface="Times New Roman"/>
                          <a:cs typeface="Times New Roman"/>
                        </a:rPr>
                        <a:t> certain variants to use as social symbols.</a:t>
                      </a:r>
                    </a:p>
                  </a:txBody>
                  <a:tcPr marL="68580" marR="68580" marT="0" marB="0"/>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Browman</a:t>
            </a:r>
            <a:r>
              <a:rPr lang="en-US" dirty="0" smtClean="0"/>
              <a:t> and Goldstein (1991)</a:t>
            </a:r>
            <a:endParaRPr lang="en-US" dirty="0"/>
          </a:p>
        </p:txBody>
      </p:sp>
      <p:sp>
        <p:nvSpPr>
          <p:cNvPr id="3" name="Content Placeholder 2"/>
          <p:cNvSpPr>
            <a:spLocks noGrp="1"/>
          </p:cNvSpPr>
          <p:nvPr>
            <p:ph idx="1"/>
          </p:nvPr>
        </p:nvSpPr>
        <p:spPr>
          <a:xfrm>
            <a:off x="457200" y="1600201"/>
            <a:ext cx="5029200" cy="1447800"/>
          </a:xfrm>
        </p:spPr>
        <p:txBody>
          <a:bodyPr>
            <a:normAutofit fontScale="70000" lnSpcReduction="20000"/>
          </a:bodyPr>
          <a:lstStyle/>
          <a:p>
            <a:r>
              <a:rPr lang="en-US" dirty="0" smtClean="0"/>
              <a:t>they agree with </a:t>
            </a:r>
            <a:r>
              <a:rPr lang="en-US" dirty="0" err="1" smtClean="0"/>
              <a:t>Lindblom</a:t>
            </a:r>
            <a:r>
              <a:rPr lang="en-US" dirty="0" smtClean="0"/>
              <a:t> et al that production, not perception, is primary</a:t>
            </a:r>
          </a:p>
          <a:p>
            <a:r>
              <a:rPr lang="en-US" dirty="0" smtClean="0"/>
              <a:t>they agree with </a:t>
            </a:r>
            <a:r>
              <a:rPr lang="en-US" dirty="0" err="1" smtClean="0"/>
              <a:t>Ohala</a:t>
            </a:r>
            <a:r>
              <a:rPr lang="en-US" dirty="0" smtClean="0"/>
              <a:t> that change is accidental, not deliberate</a:t>
            </a:r>
          </a:p>
        </p:txBody>
      </p:sp>
      <p:pic>
        <p:nvPicPr>
          <p:cNvPr id="5" name="Picture 4" descr="528BrowmanGoldsteinfig13_4.jpg"/>
          <p:cNvPicPr>
            <a:picLocks noChangeAspect="1"/>
          </p:cNvPicPr>
          <p:nvPr/>
        </p:nvPicPr>
        <p:blipFill>
          <a:blip r:embed="rId2" cstate="print"/>
          <a:stretch>
            <a:fillRect/>
          </a:stretch>
        </p:blipFill>
        <p:spPr>
          <a:xfrm>
            <a:off x="5638800" y="1458841"/>
            <a:ext cx="3429000" cy="5394027"/>
          </a:xfrm>
          <a:prstGeom prst="rect">
            <a:avLst/>
          </a:prstGeom>
        </p:spPr>
      </p:pic>
      <p:pic>
        <p:nvPicPr>
          <p:cNvPr id="6" name="Picture 5" descr="528BrowmanGoldsteinfig13_5.jpg"/>
          <p:cNvPicPr>
            <a:picLocks noChangeAspect="1"/>
          </p:cNvPicPr>
          <p:nvPr/>
        </p:nvPicPr>
        <p:blipFill>
          <a:blip r:embed="rId3" cstate="print"/>
          <a:stretch>
            <a:fillRect/>
          </a:stretch>
        </p:blipFill>
        <p:spPr>
          <a:xfrm>
            <a:off x="1011243" y="2810312"/>
            <a:ext cx="2951157" cy="4047688"/>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p:spPr>
        <p:txBody>
          <a:bodyPr>
            <a:normAutofit/>
          </a:bodyPr>
          <a:lstStyle/>
          <a:p>
            <a:r>
              <a:rPr lang="en-US" sz="3400" dirty="0" smtClean="0"/>
              <a:t>Blevins (2004), </a:t>
            </a:r>
            <a:r>
              <a:rPr lang="en-US" sz="3400" i="1" dirty="0" smtClean="0"/>
              <a:t>Evolutionary Phonology: The Emergence of Sound Patterns</a:t>
            </a:r>
            <a:r>
              <a:rPr lang="en-US" sz="3400" dirty="0" smtClean="0"/>
              <a:t> </a:t>
            </a:r>
            <a:endParaRPr lang="en-US" sz="3400" dirty="0"/>
          </a:p>
        </p:txBody>
      </p:sp>
      <p:sp>
        <p:nvSpPr>
          <p:cNvPr id="3" name="Content Placeholder 2"/>
          <p:cNvSpPr>
            <a:spLocks noGrp="1"/>
          </p:cNvSpPr>
          <p:nvPr>
            <p:ph idx="1"/>
          </p:nvPr>
        </p:nvSpPr>
        <p:spPr>
          <a:xfrm>
            <a:off x="457200" y="1600200"/>
            <a:ext cx="8229600" cy="4800600"/>
          </a:xfrm>
        </p:spPr>
        <p:txBody>
          <a:bodyPr>
            <a:normAutofit fontScale="92500" lnSpcReduction="10000"/>
          </a:bodyPr>
          <a:lstStyle/>
          <a:p>
            <a:r>
              <a:rPr lang="en-US" dirty="0" smtClean="0"/>
              <a:t>She started out life as a generative </a:t>
            </a:r>
            <a:r>
              <a:rPr lang="en-US" dirty="0" err="1" smtClean="0"/>
              <a:t>phonologist</a:t>
            </a:r>
            <a:endParaRPr lang="en-US" dirty="0" smtClean="0"/>
          </a:p>
          <a:p>
            <a:r>
              <a:rPr lang="en-US" dirty="0" smtClean="0"/>
              <a:t>CCC model:</a:t>
            </a:r>
          </a:p>
          <a:p>
            <a:r>
              <a:rPr lang="en-US" cap="small" dirty="0" smtClean="0"/>
              <a:t>change</a:t>
            </a:r>
            <a:r>
              <a:rPr lang="en-US" dirty="0" smtClean="0"/>
              <a:t> = misperception, </a:t>
            </a:r>
            <a:r>
              <a:rPr lang="en-US" i="1" dirty="0" smtClean="0"/>
              <a:t>a la </a:t>
            </a:r>
            <a:r>
              <a:rPr lang="en-US" dirty="0" err="1" smtClean="0"/>
              <a:t>Ohala</a:t>
            </a:r>
            <a:endParaRPr lang="en-US" dirty="0" smtClean="0"/>
          </a:p>
          <a:p>
            <a:r>
              <a:rPr lang="en-US" cap="small" dirty="0" smtClean="0"/>
              <a:t>chance</a:t>
            </a:r>
            <a:r>
              <a:rPr lang="en-US" dirty="0" smtClean="0"/>
              <a:t> = reinterpretation of an ambiguous signal; some metatheses might qualify (e.g., </a:t>
            </a:r>
            <a:r>
              <a:rPr lang="en-US" dirty="0" err="1" smtClean="0"/>
              <a:t>brid</a:t>
            </a:r>
            <a:r>
              <a:rPr lang="en-US" dirty="0" smtClean="0"/>
              <a:t>&gt;bird, </a:t>
            </a:r>
            <a:r>
              <a:rPr lang="en-US" dirty="0" err="1" smtClean="0"/>
              <a:t>drit</a:t>
            </a:r>
            <a:r>
              <a:rPr lang="en-US" dirty="0" smtClean="0"/>
              <a:t>&gt;dirt)</a:t>
            </a:r>
          </a:p>
          <a:p>
            <a:r>
              <a:rPr lang="en-US" cap="small" dirty="0" smtClean="0"/>
              <a:t>choice</a:t>
            </a:r>
            <a:r>
              <a:rPr lang="en-US" dirty="0" smtClean="0"/>
              <a:t> = processes such as undershoot result in multiple realizations, and listener chooses a different one from what the speaker’s underlying form was (e.g., off&gt;of)</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 and Actuation</a:t>
            </a:r>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smtClean="0"/>
              <a:t>In contrast to the authors we’ve been looking at so far, </a:t>
            </a:r>
            <a:r>
              <a:rPr lang="en-US" dirty="0" err="1" smtClean="0"/>
              <a:t>Labov</a:t>
            </a:r>
            <a:r>
              <a:rPr lang="en-US" dirty="0" smtClean="0"/>
              <a:t> said that origin and spread can’t be separated</a:t>
            </a:r>
          </a:p>
          <a:p>
            <a:r>
              <a:rPr lang="en-US" dirty="0" smtClean="0"/>
              <a:t>His reasoning was that a change isn’t a change until the population using it begins to increase</a:t>
            </a:r>
          </a:p>
          <a:p>
            <a:pPr marL="804672">
              <a:buFont typeface="Wingdings" pitchFamily="2" charset="2"/>
              <a:buChar char="§"/>
            </a:pPr>
            <a:r>
              <a:rPr lang="en-US" dirty="0" smtClean="0"/>
              <a:t>My objection to </a:t>
            </a:r>
            <a:r>
              <a:rPr lang="en-US" dirty="0" err="1" smtClean="0"/>
              <a:t>Labov</a:t>
            </a:r>
            <a:r>
              <a:rPr lang="en-US" dirty="0" smtClean="0"/>
              <a:t>: why can’t an innovation by one person be a change?</a:t>
            </a:r>
          </a:p>
          <a:p>
            <a:pPr marL="804672">
              <a:buFont typeface="Wingdings" pitchFamily="2" charset="2"/>
              <a:buChar char="§"/>
            </a:pPr>
            <a:r>
              <a:rPr lang="en-US" dirty="0" smtClean="0"/>
              <a:t>Romaine’s objection to </a:t>
            </a:r>
            <a:r>
              <a:rPr lang="en-US" dirty="0" err="1" smtClean="0"/>
              <a:t>Labov</a:t>
            </a:r>
            <a:r>
              <a:rPr lang="en-US" dirty="0" smtClean="0"/>
              <a:t>: it obscures the actual origin; i.e., actuation wouldn’t be such a “riddle” if you didn’t exclude individual innovations</a:t>
            </a:r>
          </a:p>
          <a:p>
            <a:r>
              <a:rPr lang="en-US" dirty="0" smtClean="0"/>
              <a:t>My reasoning for why origin and spread can’t be separated: linguistic factors make any potential change occur part of the time in various people’s speech, so by the time the number of people using the change starts to increase, there will already be lots of people who do it at least sometimes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Teleology</a:t>
            </a:r>
            <a:endParaRPr lang="en-US" dirty="0"/>
          </a:p>
        </p:txBody>
      </p:sp>
      <p:sp>
        <p:nvSpPr>
          <p:cNvPr id="3" name="Content Placeholder 2"/>
          <p:cNvSpPr>
            <a:spLocks noGrp="1"/>
          </p:cNvSpPr>
          <p:nvPr>
            <p:ph idx="1"/>
          </p:nvPr>
        </p:nvSpPr>
        <p:spPr/>
        <p:txBody>
          <a:bodyPr/>
          <a:lstStyle/>
          <a:p>
            <a:r>
              <a:rPr lang="en-US" dirty="0" smtClean="0"/>
              <a:t>The word means “happening for a purpose”</a:t>
            </a:r>
          </a:p>
          <a:p>
            <a:r>
              <a:rPr lang="en-US" dirty="0" smtClean="0"/>
              <a:t>Is sound change ever teleological, or does it always happen by accident?</a:t>
            </a:r>
          </a:p>
          <a:p>
            <a:r>
              <a:rPr lang="en-US" dirty="0" err="1" smtClean="0"/>
              <a:t>Ohala</a:t>
            </a:r>
            <a:r>
              <a:rPr lang="en-US" dirty="0" smtClean="0"/>
              <a:t> is staunchly against any teleological account of sound change, but doesn’t that go against sociolinguistic findings that adolescents adopt changes as social markers?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compatible are the theories with sociolinguistic findings?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Sociolinguistic findings offer clear evidence that children adopt features from their peers and may even exaggerate them</a:t>
            </a:r>
          </a:p>
          <a:p>
            <a:r>
              <a:rPr lang="en-US" dirty="0" smtClean="0"/>
              <a:t>The evidence suggests that children do that deliberately for identity reasons (however, cognitive experiments are needed to prove that it’s deliberate)</a:t>
            </a:r>
          </a:p>
          <a:p>
            <a:r>
              <a:rPr lang="en-US" dirty="0" smtClean="0"/>
              <a:t>That, in turn, suggests that </a:t>
            </a:r>
            <a:r>
              <a:rPr lang="en-US" dirty="0" err="1" smtClean="0"/>
              <a:t>Lindblom</a:t>
            </a:r>
            <a:r>
              <a:rPr lang="en-US" dirty="0" smtClean="0"/>
              <a:t> et al. and Blevins’s </a:t>
            </a:r>
            <a:r>
              <a:rPr lang="en-US" cap="small" dirty="0" smtClean="0"/>
              <a:t>choice </a:t>
            </a:r>
            <a:r>
              <a:rPr lang="en-US" dirty="0" smtClean="0"/>
              <a:t>explain sound changes better</a:t>
            </a:r>
          </a:p>
          <a:p>
            <a:r>
              <a:rPr lang="en-US" dirty="0" smtClean="0"/>
              <a:t>However, misperception could still be plausible and might explain how the exaggeration pushes sound changes to new levels </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Discussion</a:t>
            </a:r>
            <a:endParaRPr lang="en-US" dirty="0"/>
          </a:p>
        </p:txBody>
      </p:sp>
      <p:sp>
        <p:nvSpPr>
          <p:cNvPr id="3" name="Content Placeholder 2"/>
          <p:cNvSpPr>
            <a:spLocks noGrp="1"/>
          </p:cNvSpPr>
          <p:nvPr>
            <p:ph idx="1"/>
          </p:nvPr>
        </p:nvSpPr>
        <p:spPr/>
        <p:txBody>
          <a:bodyPr/>
          <a:lstStyle/>
          <a:p>
            <a:r>
              <a:rPr lang="en-US" dirty="0" smtClean="0"/>
              <a:t>1.  How would you go about tracking potential sound changes before they take on social identity functions?</a:t>
            </a:r>
          </a:p>
          <a:p>
            <a:r>
              <a:rPr lang="en-US" dirty="0" smtClean="0"/>
              <a:t>2.  What are some experimental ways you could test whether speakers deliberately innovate or innovate by misperception?  Does your choice of method depend on the kind of variable you’re examining?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Labov’s</a:t>
            </a:r>
            <a:r>
              <a:rPr lang="en-US" dirty="0" smtClean="0"/>
              <a:t> Theories about Sound Change</a:t>
            </a:r>
            <a:endParaRPr lang="en-US" dirty="0"/>
          </a:p>
        </p:txBody>
      </p:sp>
      <p:sp>
        <p:nvSpPr>
          <p:cNvPr id="3" name="Content Placeholder 2"/>
          <p:cNvSpPr>
            <a:spLocks noGrp="1"/>
          </p:cNvSpPr>
          <p:nvPr>
            <p:ph idx="1"/>
          </p:nvPr>
        </p:nvSpPr>
        <p:spPr>
          <a:xfrm>
            <a:off x="457200" y="1600200"/>
            <a:ext cx="4114800" cy="4525963"/>
          </a:xfrm>
        </p:spPr>
        <p:txBody>
          <a:bodyPr>
            <a:normAutofit lnSpcReduction="10000"/>
          </a:bodyPr>
          <a:lstStyle/>
          <a:p>
            <a:r>
              <a:rPr lang="en-US" dirty="0" smtClean="0"/>
              <a:t>A central assumption in </a:t>
            </a:r>
            <a:r>
              <a:rPr lang="en-US" dirty="0" err="1" smtClean="0"/>
              <a:t>Labov’s</a:t>
            </a:r>
            <a:r>
              <a:rPr lang="en-US" dirty="0" smtClean="0"/>
              <a:t> theorizing is that the vowel space is divided into peripheral and non-peripheral tracks</a:t>
            </a:r>
          </a:p>
          <a:p>
            <a:r>
              <a:rPr lang="en-US" dirty="0" smtClean="0"/>
              <a:t>He even proposed [</a:t>
            </a:r>
            <a:r>
              <a:rPr lang="en-US" dirty="0" smtClean="0">
                <a:sym typeface="Symbol"/>
              </a:rPr>
              <a:t></a:t>
            </a:r>
            <a:r>
              <a:rPr lang="en-US" dirty="0" smtClean="0"/>
              <a:t>peripheral] as a phonological feature</a:t>
            </a:r>
            <a:endParaRPr lang="en-US" dirty="0"/>
          </a:p>
        </p:txBody>
      </p:sp>
      <p:graphicFrame>
        <p:nvGraphicFramePr>
          <p:cNvPr id="38914" name="Object 2"/>
          <p:cNvGraphicFramePr>
            <a:graphicFrameLocks noChangeAspect="1"/>
          </p:cNvGraphicFramePr>
          <p:nvPr/>
        </p:nvGraphicFramePr>
        <p:xfrm>
          <a:off x="4694237" y="1905000"/>
          <a:ext cx="4449763" cy="3687350"/>
        </p:xfrm>
        <a:graphic>
          <a:graphicData uri="http://schemas.openxmlformats.org/presentationml/2006/ole">
            <mc:AlternateContent xmlns:mc="http://schemas.openxmlformats.org/markup-compatibility/2006">
              <mc:Choice xmlns:v="urn:schemas-microsoft-com:vml" Requires="v">
                <p:oleObj spid="_x0000_s38916" r:id="rId3" imgW="3002400" imgH="2488320" progId="">
                  <p:embed/>
                </p:oleObj>
              </mc:Choice>
              <mc:Fallback>
                <p:oleObj r:id="rId3" imgW="3002400" imgH="248832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4237" y="1905000"/>
                        <a:ext cx="4449763" cy="368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Labov’s</a:t>
            </a:r>
            <a:r>
              <a:rPr lang="en-US" dirty="0" smtClean="0"/>
              <a:t> Background Evidence</a:t>
            </a:r>
            <a:endParaRPr lang="en-US" dirty="0"/>
          </a:p>
        </p:txBody>
      </p:sp>
      <p:sp>
        <p:nvSpPr>
          <p:cNvPr id="3" name="Content Placeholder 2"/>
          <p:cNvSpPr>
            <a:spLocks noGrp="1"/>
          </p:cNvSpPr>
          <p:nvPr>
            <p:ph idx="1"/>
          </p:nvPr>
        </p:nvSpPr>
        <p:spPr/>
        <p:txBody>
          <a:bodyPr>
            <a:normAutofit fontScale="92500"/>
          </a:bodyPr>
          <a:lstStyle/>
          <a:p>
            <a:r>
              <a:rPr lang="en-US" dirty="0" smtClean="0"/>
              <a:t>In </a:t>
            </a:r>
            <a:r>
              <a:rPr lang="en-US" dirty="0" err="1" smtClean="0"/>
              <a:t>Labov</a:t>
            </a:r>
            <a:r>
              <a:rPr lang="en-US" dirty="0" smtClean="0"/>
              <a:t>, </a:t>
            </a:r>
            <a:r>
              <a:rPr lang="en-US" dirty="0" err="1" smtClean="0"/>
              <a:t>Yaeger</a:t>
            </a:r>
            <a:r>
              <a:rPr lang="en-US" dirty="0" smtClean="0"/>
              <a:t>, &amp; Steiner (1972), a systematic survey of known vowel shifts around the world’s languages (actually, mostly in European languages) was conducted</a:t>
            </a:r>
          </a:p>
          <a:p>
            <a:r>
              <a:rPr lang="en-US" dirty="0" smtClean="0"/>
              <a:t>LYS then synthesized the recurrent patterns they found into a series of principles</a:t>
            </a:r>
          </a:p>
          <a:p>
            <a:r>
              <a:rPr lang="en-US" dirty="0" err="1" smtClean="0"/>
              <a:t>Labov</a:t>
            </a:r>
            <a:r>
              <a:rPr lang="en-US" dirty="0" smtClean="0"/>
              <a:t> has reformulated these principles in various ways in subsequent publications (</a:t>
            </a:r>
            <a:r>
              <a:rPr lang="en-US" dirty="0" err="1" smtClean="0"/>
              <a:t>Labov</a:t>
            </a:r>
            <a:r>
              <a:rPr lang="en-US" dirty="0" smtClean="0"/>
              <a:t> 1991, 1994, 2001; </a:t>
            </a:r>
            <a:r>
              <a:rPr lang="en-US" dirty="0" err="1" smtClean="0"/>
              <a:t>Labov</a:t>
            </a:r>
            <a:r>
              <a:rPr lang="en-US" dirty="0" smtClean="0"/>
              <a:t>, Ash, &amp; </a:t>
            </a:r>
            <a:r>
              <a:rPr lang="en-US" dirty="0" err="1" smtClean="0"/>
              <a:t>Boberg</a:t>
            </a:r>
            <a:r>
              <a:rPr lang="en-US" dirty="0" smtClean="0"/>
              <a:t> 2006)</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Labov’s</a:t>
            </a:r>
            <a:r>
              <a:rPr lang="en-US" dirty="0" smtClean="0"/>
              <a:t> Principles of Vowel Shifting (1)</a:t>
            </a:r>
            <a:endParaRPr lang="en-US" dirty="0"/>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pPr>
              <a:buNone/>
            </a:pPr>
            <a:r>
              <a:rPr lang="en-US" dirty="0" smtClean="0"/>
              <a:t>The first three principles are the basic ones:</a:t>
            </a:r>
          </a:p>
          <a:p>
            <a:r>
              <a:rPr lang="en-US" dirty="0" smtClean="0"/>
              <a:t>Principle I.  In chain shifts, tense nuclei rise along a peripheral track (</a:t>
            </a:r>
            <a:r>
              <a:rPr lang="en-US" dirty="0" err="1" smtClean="0"/>
              <a:t>Labov</a:t>
            </a:r>
            <a:r>
              <a:rPr lang="en-US" dirty="0" smtClean="0"/>
              <a:t> 1994:176); reformulated from “In chain shifts, long vowels rise” (1994:116).</a:t>
            </a:r>
          </a:p>
          <a:p>
            <a:r>
              <a:rPr lang="en-US" dirty="0" smtClean="0"/>
              <a:t>Principle II.  In chain shifts, lax nuclei fall along a non-peripheral track (</a:t>
            </a:r>
            <a:r>
              <a:rPr lang="en-US" dirty="0" err="1" smtClean="0"/>
              <a:t>Labov</a:t>
            </a:r>
            <a:r>
              <a:rPr lang="en-US" dirty="0" smtClean="0"/>
              <a:t> 1994:176); reformulated from “In chain shifts, short vowels fall” (1994:116).</a:t>
            </a:r>
          </a:p>
          <a:p>
            <a:r>
              <a:rPr lang="en-US" dirty="0" smtClean="0"/>
              <a:t>Principle </a:t>
            </a:r>
            <a:r>
              <a:rPr lang="en-US" dirty="0" err="1" smtClean="0"/>
              <a:t>II</a:t>
            </a:r>
            <a:r>
              <a:rPr lang="en-US" cap="small" dirty="0" err="1" smtClean="0"/>
              <a:t>a</a:t>
            </a:r>
            <a:r>
              <a:rPr lang="en-US" dirty="0" smtClean="0"/>
              <a:t>.  In chain shifts, the nuclei of </a:t>
            </a:r>
            <a:r>
              <a:rPr lang="en-US" dirty="0" err="1" smtClean="0"/>
              <a:t>upgliding</a:t>
            </a:r>
            <a:r>
              <a:rPr lang="en-US" dirty="0" smtClean="0"/>
              <a:t> diphthongs fall (1994:116).  This principle accounts, e.g., for the lowering of Middle English and Middle High German /u</a:t>
            </a:r>
            <a:r>
              <a:rPr lang="en-US" dirty="0" smtClean="0">
                <a:sym typeface="SILDoulosIPA"/>
              </a:rPr>
              <a:t></a:t>
            </a:r>
            <a:r>
              <a:rPr lang="en-US" dirty="0" smtClean="0"/>
              <a:t>/, after diphthongization to [</a:t>
            </a:r>
            <a:r>
              <a:rPr lang="en-US" dirty="0" smtClean="0">
                <a:sym typeface="SILDoulosIPA"/>
              </a:rPr>
              <a:t></a:t>
            </a:r>
            <a:r>
              <a:rPr lang="en-US" dirty="0" smtClean="0"/>
              <a:t>u], through the stages [</a:t>
            </a:r>
            <a:r>
              <a:rPr lang="en-US" dirty="0" err="1" smtClean="0"/>
              <a:t>o</a:t>
            </a:r>
            <a:r>
              <a:rPr lang="en-US" dirty="0" err="1" smtClean="0">
                <a:sym typeface="SILDoulosIPA"/>
              </a:rPr>
              <a:t></a:t>
            </a:r>
            <a:r>
              <a:rPr lang="en-US" dirty="0" err="1" smtClean="0"/>
              <a:t>u</a:t>
            </a:r>
            <a:r>
              <a:rPr lang="en-US" dirty="0" smtClean="0"/>
              <a:t>&gt;</a:t>
            </a:r>
            <a:r>
              <a:rPr lang="en-US" dirty="0" smtClean="0">
                <a:sym typeface="SILDoulosIPA"/>
              </a:rPr>
              <a:t></a:t>
            </a:r>
            <a:r>
              <a:rPr lang="en-US" dirty="0" smtClean="0"/>
              <a:t>u&gt;</a:t>
            </a:r>
            <a:r>
              <a:rPr lang="en-US" dirty="0" smtClean="0">
                <a:sym typeface="SILDoulosIPA"/>
              </a:rPr>
              <a:t></a:t>
            </a:r>
            <a:r>
              <a:rPr lang="en-US" dirty="0" smtClean="0"/>
              <a:t>u&gt;au].</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Labov’s</a:t>
            </a:r>
            <a:r>
              <a:rPr lang="en-US" dirty="0" smtClean="0"/>
              <a:t> Principles of Vowel Shifting (2)</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Principle III.  In chain shifts, tense vowels move to the front along peripheral paths, and lax vowels move to the back along non-peripheral paths (1994:200).</a:t>
            </a:r>
          </a:p>
          <a:p>
            <a:r>
              <a:rPr lang="en-US" dirty="0" smtClean="0"/>
              <a:t>Principle IV.  In chain shifting, low non-peripheral vowels become peripheral (the “lower exit principle;” 1994:280).  That is, a vowel that falls will eventually hit bottom and enter the peripheral space when it reaches an [a] value. </a:t>
            </a:r>
          </a:p>
          <a:p>
            <a:r>
              <a:rPr lang="en-US" dirty="0" smtClean="0"/>
              <a:t>Principle V.  In chain shifting, one of two high peripheral </a:t>
            </a:r>
            <a:r>
              <a:rPr lang="en-US" dirty="0" err="1" smtClean="0"/>
              <a:t>morae</a:t>
            </a:r>
            <a:r>
              <a:rPr lang="en-US" dirty="0" smtClean="0"/>
              <a:t> becomes non-peripheral (1994:281).  This principle accounts for the diphthongization of long high vowels—e.g., /u</a:t>
            </a:r>
            <a:r>
              <a:rPr lang="en-US" dirty="0" smtClean="0">
                <a:sym typeface="SILDoulosIPA"/>
              </a:rPr>
              <a:t></a:t>
            </a:r>
            <a:r>
              <a:rPr lang="en-US" dirty="0" smtClean="0"/>
              <a:t>/ shifting to [</a:t>
            </a:r>
            <a:r>
              <a:rPr lang="en-US" dirty="0" smtClean="0">
                <a:sym typeface="SILDoulosIPA"/>
              </a:rPr>
              <a:t></a:t>
            </a:r>
            <a:r>
              <a:rPr lang="en-US" dirty="0" smtClean="0"/>
              <a:t>u].</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Labov’s</a:t>
            </a:r>
            <a:r>
              <a:rPr lang="en-US" dirty="0" smtClean="0"/>
              <a:t> Principles of Vowel Shifting (3)</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Principle VI.  In chain shifts, peripheral vowels rising from mid to high position develop </a:t>
            </a:r>
            <a:r>
              <a:rPr lang="en-US" dirty="0" err="1" smtClean="0"/>
              <a:t>inglides</a:t>
            </a:r>
            <a:r>
              <a:rPr lang="en-US" dirty="0" smtClean="0"/>
              <a:t> (1994:284).  This accounts for shifts such as /o</a:t>
            </a:r>
            <a:r>
              <a:rPr lang="en-US" dirty="0" smtClean="0">
                <a:sym typeface="SILDoulosIPA"/>
              </a:rPr>
              <a:t></a:t>
            </a:r>
            <a:r>
              <a:rPr lang="en-US" dirty="0" smtClean="0"/>
              <a:t>/ becoming [u</a:t>
            </a:r>
            <a:r>
              <a:rPr lang="en-US" dirty="0" smtClean="0">
                <a:sym typeface="SILDoulosIPA"/>
              </a:rPr>
              <a:t></a:t>
            </a:r>
            <a:r>
              <a:rPr lang="en-US" dirty="0" smtClean="0"/>
              <a:t>].</a:t>
            </a:r>
          </a:p>
          <a:p>
            <a:r>
              <a:rPr lang="en-US" dirty="0" smtClean="0"/>
              <a:t>Principle VII.  </a:t>
            </a:r>
            <a:r>
              <a:rPr lang="en-US" dirty="0" err="1" smtClean="0"/>
              <a:t>Peripherality</a:t>
            </a:r>
            <a:r>
              <a:rPr lang="en-US" dirty="0" smtClean="0"/>
              <a:t> is defined relative to the vowel system as a whole (1994:285).</a:t>
            </a:r>
          </a:p>
          <a:p>
            <a:r>
              <a:rPr lang="en-US" dirty="0" smtClean="0"/>
              <a:t>Principle VIII.  In chain shifts, elements of the marked system are unmarked (1994:288).  This principle is designed for languages that have a series of creaky or nasal vowels, which count as the “marked” system.  By Principle VIII, such vowels would tend to lose the secondary articulation.</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Objections to </a:t>
            </a:r>
            <a:r>
              <a:rPr lang="en-US" dirty="0" err="1" smtClean="0"/>
              <a:t>Labov’s</a:t>
            </a:r>
            <a:r>
              <a:rPr lang="en-US" dirty="0" smtClean="0"/>
              <a:t> Principles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Can be applied only to languages with a tense/lax or long/short distinction—</a:t>
            </a:r>
            <a:r>
              <a:rPr lang="en-US" dirty="0" err="1" smtClean="0"/>
              <a:t>Labov’s</a:t>
            </a:r>
            <a:r>
              <a:rPr lang="en-US" dirty="0" smtClean="0"/>
              <a:t> answer is that “marked” series of vowels can function like tense vowels</a:t>
            </a:r>
          </a:p>
          <a:p>
            <a:r>
              <a:rPr lang="en-US" dirty="0" smtClean="0"/>
              <a:t>Exceptions to the principles (Cox 1999): </a:t>
            </a:r>
            <a:r>
              <a:rPr lang="en-US" dirty="0" err="1" smtClean="0"/>
              <a:t>Labov</a:t>
            </a:r>
            <a:r>
              <a:rPr lang="en-US" dirty="0" smtClean="0"/>
              <a:t> says that his principles weren’t meant to be </a:t>
            </a:r>
            <a:r>
              <a:rPr lang="en-US" dirty="0" err="1" smtClean="0"/>
              <a:t>exceptionless</a:t>
            </a:r>
            <a:r>
              <a:rPr lang="en-US" dirty="0" smtClean="0"/>
              <a:t>, and Cox’s example is problematic anyhow</a:t>
            </a:r>
          </a:p>
          <a:p>
            <a:r>
              <a:rPr lang="en-US" dirty="0" smtClean="0"/>
              <a:t>Is </a:t>
            </a:r>
            <a:r>
              <a:rPr lang="en-US" dirty="0" err="1" smtClean="0"/>
              <a:t>peripherality</a:t>
            </a:r>
            <a:r>
              <a:rPr lang="en-US" dirty="0" smtClean="0"/>
              <a:t> the motivating factor (never actually stated by </a:t>
            </a:r>
            <a:r>
              <a:rPr lang="en-US" dirty="0" err="1" smtClean="0"/>
              <a:t>Labov</a:t>
            </a:r>
            <a:r>
              <a:rPr lang="en-US" dirty="0" smtClean="0"/>
              <a:t>, but certainly implied) or just an incidental by-product of shifting?  See diagrams on next slide</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err="1" smtClean="0"/>
              <a:t>Peripherality</a:t>
            </a:r>
            <a:r>
              <a:rPr lang="en-US" dirty="0" smtClean="0"/>
              <a:t>: Motivator or By-Product of Vowel Shifting?</a:t>
            </a:r>
            <a:endParaRPr lang="en-US" dirty="0"/>
          </a:p>
        </p:txBody>
      </p:sp>
      <p:pic>
        <p:nvPicPr>
          <p:cNvPr id="4" name="Content Placeholder 3" descr="528Thomas2003fig5.jpg"/>
          <p:cNvPicPr>
            <a:picLocks noGrp="1" noChangeAspect="1"/>
          </p:cNvPicPr>
          <p:nvPr>
            <p:ph idx="1"/>
          </p:nvPr>
        </p:nvPicPr>
        <p:blipFill>
          <a:blip r:embed="rId2" cstate="print"/>
          <a:stretch>
            <a:fillRect/>
          </a:stretch>
        </p:blipFill>
        <p:spPr>
          <a:xfrm>
            <a:off x="152400" y="1371601"/>
            <a:ext cx="8826759" cy="54864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 for the Principles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Theoretically speaking, this may be a bigger problem for the principles than any of the objections listed earlier </a:t>
            </a:r>
          </a:p>
          <a:p>
            <a:r>
              <a:rPr lang="en-US" dirty="0" smtClean="0"/>
              <a:t>You’ve got to have a motivation—in science, there’s got to be a reason for everything!</a:t>
            </a:r>
          </a:p>
          <a:p>
            <a:r>
              <a:rPr lang="en-US" dirty="0" err="1" smtClean="0"/>
              <a:t>Labov</a:t>
            </a:r>
            <a:r>
              <a:rPr lang="en-US" dirty="0" smtClean="0"/>
              <a:t> has provided a possible explanation for Principle III (asymmetry of </a:t>
            </a:r>
            <a:r>
              <a:rPr lang="en-US" dirty="0" err="1" smtClean="0"/>
              <a:t>articulatory</a:t>
            </a:r>
            <a:r>
              <a:rPr lang="en-US" dirty="0" smtClean="0"/>
              <a:t> space)</a:t>
            </a:r>
          </a:p>
          <a:p>
            <a:r>
              <a:rPr lang="en-US" dirty="0" smtClean="0"/>
              <a:t>Principles IV and VII don’t require much explanation</a:t>
            </a:r>
          </a:p>
          <a:p>
            <a:r>
              <a:rPr lang="en-US" dirty="0" smtClean="0"/>
              <a:t>The other principles are more problematic</a:t>
            </a:r>
          </a:p>
          <a:p>
            <a:r>
              <a:rPr lang="en-US" dirty="0" err="1" smtClean="0"/>
              <a:t>Gussenhoven</a:t>
            </a:r>
            <a:r>
              <a:rPr lang="en-US" dirty="0" smtClean="0"/>
              <a:t> (2007) offered an explanation for Principles I and II, and I offered one (2003) for Principle V, but nothing’s been tested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Ease of Articulation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Also called economy of effort</a:t>
            </a:r>
          </a:p>
          <a:p>
            <a:r>
              <a:rPr lang="en-US" dirty="0" smtClean="0"/>
              <a:t>This idea goes back a long, long way (19</a:t>
            </a:r>
            <a:r>
              <a:rPr lang="en-US" baseline="30000" dirty="0" smtClean="0"/>
              <a:t>th</a:t>
            </a:r>
            <a:r>
              <a:rPr lang="en-US" dirty="0" smtClean="0"/>
              <a:t> century)</a:t>
            </a:r>
          </a:p>
          <a:p>
            <a:r>
              <a:rPr lang="en-US" dirty="0" smtClean="0"/>
              <a:t>It says that changes that make things easier to pronounce are favored</a:t>
            </a:r>
          </a:p>
          <a:p>
            <a:r>
              <a:rPr lang="en-US" dirty="0" smtClean="0"/>
              <a:t>It can be teleological if you assume that saving effort is a goal for speakers: increased efficiency</a:t>
            </a:r>
          </a:p>
          <a:p>
            <a:r>
              <a:rPr lang="en-US" dirty="0" smtClean="0"/>
              <a:t>Conditioned changes usually involve ease of articulation: assimilation, deletion especially</a:t>
            </a:r>
          </a:p>
          <a:p>
            <a:r>
              <a:rPr lang="en-US" dirty="0" err="1" smtClean="0"/>
              <a:t>Lenitions</a:t>
            </a:r>
            <a:r>
              <a:rPr lang="en-US" dirty="0" smtClean="0"/>
              <a:t> of various kinds also involve ease of articulation</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Chain Shifting Patterns across Languages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Pattern 1: Principles I &amp; IIA, with help from V; a long high vowel diphthongizes and lowers, another one rises to fill its place</a:t>
            </a:r>
          </a:p>
          <a:p>
            <a:r>
              <a:rPr lang="en-US" dirty="0" smtClean="0"/>
              <a:t>Pattern 2: Principles I, II, &amp; III; fronting &amp; raising of long vowels, falling of short vowels</a:t>
            </a:r>
          </a:p>
          <a:p>
            <a:r>
              <a:rPr lang="en-US" dirty="0" smtClean="0"/>
              <a:t>Pattern 3: Principles I &amp; III; fronting of back vowel(s) (usually just /u/), raising of other back vowels to fill in behind</a:t>
            </a:r>
          </a:p>
          <a:p>
            <a:r>
              <a:rPr lang="en-US" dirty="0" smtClean="0"/>
              <a:t>Pattern 4: Peripheral and non-peripheral vowels switch places</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Shifting Patterns (also in </a:t>
            </a:r>
            <a:r>
              <a:rPr lang="en-US" dirty="0" err="1" smtClean="0"/>
              <a:t>Labov</a:t>
            </a:r>
            <a:r>
              <a:rPr lang="en-US" dirty="0" smtClean="0"/>
              <a:t> 1991, “The three dialects of English”)</a:t>
            </a:r>
            <a:endParaRPr lang="en-US" dirty="0"/>
          </a:p>
        </p:txBody>
      </p:sp>
      <p:sp>
        <p:nvSpPr>
          <p:cNvPr id="3" name="Content Placeholder 2"/>
          <p:cNvSpPr>
            <a:spLocks noGrp="1"/>
          </p:cNvSpPr>
          <p:nvPr>
            <p:ph idx="1"/>
          </p:nvPr>
        </p:nvSpPr>
        <p:spPr>
          <a:xfrm>
            <a:off x="457200" y="1600201"/>
            <a:ext cx="8229600" cy="1447800"/>
          </a:xfrm>
        </p:spPr>
        <p:txBody>
          <a:bodyPr>
            <a:normAutofit lnSpcReduction="10000"/>
          </a:bodyPr>
          <a:lstStyle/>
          <a:p>
            <a:r>
              <a:rPr lang="en-US" dirty="0" smtClean="0"/>
              <a:t>Northern Cities Shift: Great Lakes area of U.S.; he says also in Scotland, but it’s not very convincing</a:t>
            </a:r>
            <a:endParaRPr lang="en-US" dirty="0"/>
          </a:p>
        </p:txBody>
      </p:sp>
      <p:graphicFrame>
        <p:nvGraphicFramePr>
          <p:cNvPr id="39938" name="Object 2"/>
          <p:cNvGraphicFramePr>
            <a:graphicFrameLocks noChangeAspect="1"/>
          </p:cNvGraphicFramePr>
          <p:nvPr/>
        </p:nvGraphicFramePr>
        <p:xfrm>
          <a:off x="1676400" y="2513629"/>
          <a:ext cx="5867400" cy="4344372"/>
        </p:xfrm>
        <a:graphic>
          <a:graphicData uri="http://schemas.openxmlformats.org/presentationml/2006/ole">
            <mc:AlternateContent xmlns:mc="http://schemas.openxmlformats.org/markup-compatibility/2006">
              <mc:Choice xmlns:v="urn:schemas-microsoft-com:vml" Requires="v">
                <p:oleObj spid="_x0000_s39940" r:id="rId3" imgW="3358080" imgH="2485440" progId="">
                  <p:embed/>
                </p:oleObj>
              </mc:Choice>
              <mc:Fallback>
                <p:oleObj r:id="rId3" imgW="3358080" imgH="24854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513629"/>
                        <a:ext cx="5867400" cy="4344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Shifting Patterns (also in </a:t>
            </a:r>
            <a:r>
              <a:rPr lang="en-US" dirty="0" err="1" smtClean="0"/>
              <a:t>Labov</a:t>
            </a:r>
            <a:r>
              <a:rPr lang="en-US" dirty="0" smtClean="0"/>
              <a:t> 1991, “The three dialects of English”)</a:t>
            </a:r>
            <a:endParaRPr lang="en-US" dirty="0"/>
          </a:p>
        </p:txBody>
      </p:sp>
      <p:sp>
        <p:nvSpPr>
          <p:cNvPr id="3" name="Content Placeholder 2"/>
          <p:cNvSpPr>
            <a:spLocks noGrp="1"/>
          </p:cNvSpPr>
          <p:nvPr>
            <p:ph idx="1"/>
          </p:nvPr>
        </p:nvSpPr>
        <p:spPr>
          <a:xfrm>
            <a:off x="457200" y="1600201"/>
            <a:ext cx="8229600" cy="1447800"/>
          </a:xfrm>
        </p:spPr>
        <p:txBody>
          <a:bodyPr>
            <a:normAutofit lnSpcReduction="10000"/>
          </a:bodyPr>
          <a:lstStyle/>
          <a:p>
            <a:r>
              <a:rPr lang="en-US" dirty="0" smtClean="0"/>
              <a:t>Southern Shift: Southern U.S.; also, in different forms, in southern England and Southern Hemisphere</a:t>
            </a:r>
            <a:endParaRPr lang="en-US" dirty="0"/>
          </a:p>
        </p:txBody>
      </p:sp>
      <p:graphicFrame>
        <p:nvGraphicFramePr>
          <p:cNvPr id="40962" name="Object 2"/>
          <p:cNvGraphicFramePr>
            <a:graphicFrameLocks noChangeAspect="1"/>
          </p:cNvGraphicFramePr>
          <p:nvPr/>
        </p:nvGraphicFramePr>
        <p:xfrm>
          <a:off x="1371600" y="2514600"/>
          <a:ext cx="6637660" cy="5105400"/>
        </p:xfrm>
        <a:graphic>
          <a:graphicData uri="http://schemas.openxmlformats.org/presentationml/2006/ole">
            <mc:AlternateContent xmlns:mc="http://schemas.openxmlformats.org/markup-compatibility/2006">
              <mc:Choice xmlns:v="urn:schemas-microsoft-com:vml" Requires="v">
                <p:oleObj spid="_x0000_s40964" r:id="rId3" imgW="3294720" imgH="2532960" progId="">
                  <p:embed/>
                </p:oleObj>
              </mc:Choice>
              <mc:Fallback>
                <p:oleObj r:id="rId3" imgW="3294720" imgH="253296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2514600"/>
                        <a:ext cx="663766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The “Third Dialect”</a:t>
            </a:r>
            <a:endParaRPr lang="en-US" dirty="0"/>
          </a:p>
        </p:txBody>
      </p:sp>
      <p:sp>
        <p:nvSpPr>
          <p:cNvPr id="3" name="Content Placeholder 2"/>
          <p:cNvSpPr>
            <a:spLocks noGrp="1"/>
          </p:cNvSpPr>
          <p:nvPr>
            <p:ph idx="1"/>
          </p:nvPr>
        </p:nvSpPr>
        <p:spPr>
          <a:xfrm>
            <a:off x="457200" y="990600"/>
            <a:ext cx="8229600" cy="2438399"/>
          </a:xfrm>
        </p:spPr>
        <p:txBody>
          <a:bodyPr>
            <a:normAutofit fontScale="85000" lnSpcReduction="20000"/>
          </a:bodyPr>
          <a:lstStyle/>
          <a:p>
            <a:r>
              <a:rPr lang="en-US" dirty="0" smtClean="0"/>
              <a:t>Characterized by the low back merger</a:t>
            </a:r>
          </a:p>
          <a:p>
            <a:r>
              <a:rPr lang="en-US" dirty="0" err="1" smtClean="0"/>
              <a:t>Labov</a:t>
            </a:r>
            <a:r>
              <a:rPr lang="en-US" dirty="0" smtClean="0"/>
              <a:t> says in a footnote (added late to the article) that back vowel fronting occurs</a:t>
            </a:r>
          </a:p>
          <a:p>
            <a:r>
              <a:rPr lang="en-US" dirty="0" smtClean="0"/>
              <a:t>Subsequently, Clarke et al. (1995) proposed the “Canadian Shift” for Canada, and it’s been found in parts of the U.S. with the low back merger since then</a:t>
            </a:r>
            <a:endParaRPr lang="en-US" dirty="0"/>
          </a:p>
        </p:txBody>
      </p:sp>
      <p:graphicFrame>
        <p:nvGraphicFramePr>
          <p:cNvPr id="41986" name="Object 2"/>
          <p:cNvGraphicFramePr>
            <a:graphicFrameLocks noChangeAspect="1"/>
          </p:cNvGraphicFramePr>
          <p:nvPr/>
        </p:nvGraphicFramePr>
        <p:xfrm>
          <a:off x="2286000" y="3042084"/>
          <a:ext cx="4792662" cy="4044516"/>
        </p:xfrm>
        <a:graphic>
          <a:graphicData uri="http://schemas.openxmlformats.org/presentationml/2006/ole">
            <mc:AlternateContent xmlns:mc="http://schemas.openxmlformats.org/markup-compatibility/2006">
              <mc:Choice xmlns:v="urn:schemas-microsoft-com:vml" Requires="v">
                <p:oleObj spid="_x0000_s41988" r:id="rId3" imgW="3031200" imgH="2557440" progId="">
                  <p:embed/>
                </p:oleObj>
              </mc:Choice>
              <mc:Fallback>
                <p:oleObj r:id="rId3" imgW="3031200" imgH="25574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042084"/>
                        <a:ext cx="4792662" cy="4044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Mergers</a:t>
            </a:r>
            <a:endParaRPr lang="en-US" dirty="0"/>
          </a:p>
        </p:txBody>
      </p:sp>
      <p:sp>
        <p:nvSpPr>
          <p:cNvPr id="3" name="Content Placeholder 2"/>
          <p:cNvSpPr>
            <a:spLocks noGrp="1"/>
          </p:cNvSpPr>
          <p:nvPr>
            <p:ph idx="1"/>
          </p:nvPr>
        </p:nvSpPr>
        <p:spPr>
          <a:xfrm>
            <a:off x="457200" y="1371600"/>
            <a:ext cx="8229600" cy="5257800"/>
          </a:xfrm>
        </p:spPr>
        <p:txBody>
          <a:bodyPr>
            <a:normAutofit fontScale="77500" lnSpcReduction="20000"/>
          </a:bodyPr>
          <a:lstStyle/>
          <a:p>
            <a:r>
              <a:rPr lang="en-US" dirty="0" smtClean="0"/>
              <a:t>Proving that somebody really has a merger can be a problem</a:t>
            </a:r>
          </a:p>
          <a:p>
            <a:r>
              <a:rPr lang="en-US" dirty="0" smtClean="0"/>
              <a:t>The flip side, which some sociolinguists forget, is that it can be equally hard to prove that somebody makes a distinction</a:t>
            </a:r>
          </a:p>
          <a:p>
            <a:r>
              <a:rPr lang="en-US" dirty="0" smtClean="0"/>
              <a:t>In speech production data, you have to make sure that tokens from the two classes occur in comparable phonetic contexts</a:t>
            </a:r>
          </a:p>
          <a:p>
            <a:r>
              <a:rPr lang="en-US" dirty="0" smtClean="0"/>
              <a:t>In a </a:t>
            </a:r>
            <a:r>
              <a:rPr lang="en-US" i="1" dirty="0" smtClean="0"/>
              <a:t>near merger</a:t>
            </a:r>
            <a:r>
              <a:rPr lang="en-US" dirty="0" smtClean="0"/>
              <a:t>, a speaker says they don’t make a distinction when in fact they do</a:t>
            </a:r>
          </a:p>
          <a:p>
            <a:r>
              <a:rPr lang="en-US" dirty="0" smtClean="0"/>
              <a:t>However, speakers will sometimes erroneously report that they make a distinction when they don’t</a:t>
            </a:r>
          </a:p>
          <a:p>
            <a:r>
              <a:rPr lang="en-US" dirty="0" smtClean="0"/>
              <a:t>Various cognitive experiments have been devised to test for mergers in speech perception; we covered them in chapter 3</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of Mergers (after </a:t>
            </a:r>
            <a:r>
              <a:rPr lang="en-US" dirty="0" err="1" smtClean="0"/>
              <a:t>Labov</a:t>
            </a:r>
            <a:r>
              <a:rPr lang="en-US" dirty="0" smtClean="0"/>
              <a:t> 1994)</a:t>
            </a:r>
            <a:endParaRPr lang="en-US" dirty="0"/>
          </a:p>
        </p:txBody>
      </p:sp>
      <p:sp>
        <p:nvSpPr>
          <p:cNvPr id="3" name="Content Placeholder 2"/>
          <p:cNvSpPr>
            <a:spLocks noGrp="1"/>
          </p:cNvSpPr>
          <p:nvPr>
            <p:ph idx="1"/>
          </p:nvPr>
        </p:nvSpPr>
        <p:spPr/>
        <p:txBody>
          <a:bodyPr>
            <a:normAutofit fontScale="92500" lnSpcReduction="20000"/>
          </a:bodyPr>
          <a:lstStyle/>
          <a:p>
            <a:pPr marL="514350" lvl="0" indent="-514350">
              <a:buFont typeface="+mj-lt"/>
              <a:buAutoNum type="arabicPeriod"/>
            </a:pPr>
            <a:r>
              <a:rPr lang="en-US" dirty="0" smtClean="0"/>
              <a:t>Mergers are irreversible by linguistic means (1994:311—“</a:t>
            </a:r>
            <a:r>
              <a:rPr lang="en-US" i="1" dirty="0" err="1" smtClean="0"/>
              <a:t>Garde’s</a:t>
            </a:r>
            <a:r>
              <a:rPr lang="en-US" i="1" dirty="0" smtClean="0"/>
              <a:t> Principle</a:t>
            </a:r>
            <a:r>
              <a:rPr lang="en-US" dirty="0" smtClean="0"/>
              <a:t>”)</a:t>
            </a:r>
          </a:p>
          <a:p>
            <a:pPr marL="514350" indent="-514350">
              <a:buFont typeface="+mj-lt"/>
              <a:buAutoNum type="arabicPeriod"/>
            </a:pPr>
            <a:r>
              <a:rPr lang="en-US" dirty="0" smtClean="0"/>
              <a:t>Mergers expand at the expense of distinctions (1994:313—“</a:t>
            </a:r>
            <a:r>
              <a:rPr lang="en-US" i="1" dirty="0" smtClean="0"/>
              <a:t>Herzog’s Principle</a:t>
            </a:r>
            <a:r>
              <a:rPr lang="en-US" dirty="0" smtClean="0"/>
              <a:t>”).  Apparently for cognitive reasons—the simpler configuration is cognitively easier for language learners.</a:t>
            </a:r>
          </a:p>
          <a:p>
            <a:r>
              <a:rPr lang="en-US" dirty="0" smtClean="0"/>
              <a:t>Both can be violated by social factors, but only by social factors </a:t>
            </a:r>
          </a:p>
          <a:p>
            <a:pPr marL="976122" indent="-514350">
              <a:buFont typeface="+mj-lt"/>
              <a:buAutoNum type="alphaLcParenR"/>
            </a:pPr>
            <a:r>
              <a:rPr lang="en-US" dirty="0" smtClean="0"/>
              <a:t>demographic swamping </a:t>
            </a:r>
          </a:p>
          <a:p>
            <a:pPr marL="976122" indent="-514350">
              <a:buFont typeface="+mj-lt"/>
              <a:buAutoNum type="alphaLcParenR"/>
            </a:pPr>
            <a:r>
              <a:rPr lang="en-US" dirty="0" smtClean="0"/>
              <a:t>pressure from prestige forms</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Mechanisms of Merger (1):</a:t>
            </a:r>
            <a:br>
              <a:rPr lang="en-US" dirty="0" smtClean="0"/>
            </a:br>
            <a:r>
              <a:rPr lang="en-US" dirty="0" smtClean="0"/>
              <a:t>Merger-by-Approximation</a:t>
            </a:r>
            <a:endParaRPr lang="en-US" dirty="0"/>
          </a:p>
        </p:txBody>
      </p:sp>
      <p:sp>
        <p:nvSpPr>
          <p:cNvPr id="3" name="Content Placeholder 2"/>
          <p:cNvSpPr>
            <a:spLocks noGrp="1"/>
          </p:cNvSpPr>
          <p:nvPr>
            <p:ph idx="1"/>
          </p:nvPr>
        </p:nvSpPr>
        <p:spPr>
          <a:xfrm>
            <a:off x="457200" y="1600200"/>
            <a:ext cx="8229600" cy="1600199"/>
          </a:xfrm>
        </p:spPr>
        <p:txBody>
          <a:bodyPr>
            <a:normAutofit fontScale="85000" lnSpcReduction="20000"/>
          </a:bodyPr>
          <a:lstStyle/>
          <a:p>
            <a:r>
              <a:rPr lang="en-US" dirty="0" smtClean="0"/>
              <a:t>Two classes get closer together until the distance between them disappears</a:t>
            </a:r>
          </a:p>
          <a:p>
            <a:r>
              <a:rPr lang="en-US" dirty="0" smtClean="0"/>
              <a:t>It’s not necessary for both classes to move—only one of the classes has to move</a:t>
            </a:r>
            <a:endParaRPr lang="en-US" dirty="0"/>
          </a:p>
        </p:txBody>
      </p:sp>
      <p:graphicFrame>
        <p:nvGraphicFramePr>
          <p:cNvPr id="43010" name="Object 2"/>
          <p:cNvGraphicFramePr>
            <a:graphicFrameLocks noChangeAspect="1"/>
          </p:cNvGraphicFramePr>
          <p:nvPr/>
        </p:nvGraphicFramePr>
        <p:xfrm>
          <a:off x="1928813" y="2785897"/>
          <a:ext cx="5386387" cy="4605503"/>
        </p:xfrm>
        <a:graphic>
          <a:graphicData uri="http://schemas.openxmlformats.org/presentationml/2006/ole">
            <mc:AlternateContent xmlns:mc="http://schemas.openxmlformats.org/markup-compatibility/2006">
              <mc:Choice xmlns:v="urn:schemas-microsoft-com:vml" Requires="v">
                <p:oleObj spid="_x0000_s43012" r:id="rId3" imgW="3000960" imgH="2564640" progId="">
                  <p:embed/>
                </p:oleObj>
              </mc:Choice>
              <mc:Fallback>
                <p:oleObj r:id="rId3" imgW="3000960" imgH="25646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8813" y="2785897"/>
                        <a:ext cx="5386387" cy="4605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Mechanisms of Merger (2):</a:t>
            </a:r>
            <a:br>
              <a:rPr lang="en-US" dirty="0" smtClean="0"/>
            </a:br>
            <a:r>
              <a:rPr lang="en-US" dirty="0" smtClean="0"/>
              <a:t>Merger-by-Transfer</a:t>
            </a:r>
            <a:endParaRPr lang="en-US" dirty="0"/>
          </a:p>
        </p:txBody>
      </p:sp>
      <p:sp>
        <p:nvSpPr>
          <p:cNvPr id="3" name="Content Placeholder 2"/>
          <p:cNvSpPr>
            <a:spLocks noGrp="1"/>
          </p:cNvSpPr>
          <p:nvPr>
            <p:ph idx="1"/>
          </p:nvPr>
        </p:nvSpPr>
        <p:spPr>
          <a:xfrm>
            <a:off x="457200" y="1600201"/>
            <a:ext cx="8229600" cy="1524000"/>
          </a:xfrm>
        </p:spPr>
        <p:txBody>
          <a:bodyPr>
            <a:normAutofit lnSpcReduction="10000"/>
          </a:bodyPr>
          <a:lstStyle/>
          <a:p>
            <a:r>
              <a:rPr lang="en-US" dirty="0" smtClean="0"/>
              <a:t>Words are transferred from one class to another until the losing class gets bled to death</a:t>
            </a:r>
            <a:endParaRPr lang="en-US" dirty="0"/>
          </a:p>
        </p:txBody>
      </p:sp>
      <p:graphicFrame>
        <p:nvGraphicFramePr>
          <p:cNvPr id="44034" name="Object 2"/>
          <p:cNvGraphicFramePr>
            <a:graphicFrameLocks noChangeAspect="1"/>
          </p:cNvGraphicFramePr>
          <p:nvPr/>
        </p:nvGraphicFramePr>
        <p:xfrm>
          <a:off x="1752600" y="2514600"/>
          <a:ext cx="5851037" cy="4953000"/>
        </p:xfrm>
        <a:graphic>
          <a:graphicData uri="http://schemas.openxmlformats.org/presentationml/2006/ole">
            <mc:AlternateContent xmlns:mc="http://schemas.openxmlformats.org/markup-compatibility/2006">
              <mc:Choice xmlns:v="urn:schemas-microsoft-com:vml" Requires="v">
                <p:oleObj spid="_x0000_s44036" r:id="rId3" imgW="3031200" imgH="2564640" progId="">
                  <p:embed/>
                </p:oleObj>
              </mc:Choice>
              <mc:Fallback>
                <p:oleObj r:id="rId3" imgW="3031200" imgH="25646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514600"/>
                        <a:ext cx="5851037"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Mechanisms of Merger (3): </a:t>
            </a:r>
            <a:br>
              <a:rPr lang="en-US" dirty="0" smtClean="0"/>
            </a:br>
            <a:r>
              <a:rPr lang="en-US" dirty="0" smtClean="0"/>
              <a:t>Merger-by-Expansion</a:t>
            </a:r>
            <a:endParaRPr lang="en-US" dirty="0"/>
          </a:p>
        </p:txBody>
      </p:sp>
      <p:sp>
        <p:nvSpPr>
          <p:cNvPr id="3" name="Content Placeholder 2"/>
          <p:cNvSpPr>
            <a:spLocks noGrp="1"/>
          </p:cNvSpPr>
          <p:nvPr>
            <p:ph idx="1"/>
          </p:nvPr>
        </p:nvSpPr>
        <p:spPr>
          <a:xfrm>
            <a:off x="457200" y="1600201"/>
            <a:ext cx="8229600" cy="1219200"/>
          </a:xfrm>
        </p:spPr>
        <p:txBody>
          <a:bodyPr/>
          <a:lstStyle/>
          <a:p>
            <a:r>
              <a:rPr lang="en-US" dirty="0" smtClean="0"/>
              <a:t>The phonetic space of both classes expands until they overlap completely</a:t>
            </a:r>
            <a:endParaRPr lang="en-US" dirty="0"/>
          </a:p>
        </p:txBody>
      </p:sp>
      <p:graphicFrame>
        <p:nvGraphicFramePr>
          <p:cNvPr id="45058" name="Object 2"/>
          <p:cNvGraphicFramePr>
            <a:graphicFrameLocks noChangeAspect="1"/>
          </p:cNvGraphicFramePr>
          <p:nvPr/>
        </p:nvGraphicFramePr>
        <p:xfrm>
          <a:off x="1676400" y="2286000"/>
          <a:ext cx="6047808" cy="5014242"/>
        </p:xfrm>
        <a:graphic>
          <a:graphicData uri="http://schemas.openxmlformats.org/presentationml/2006/ole">
            <mc:AlternateContent xmlns:mc="http://schemas.openxmlformats.org/markup-compatibility/2006">
              <mc:Choice xmlns:v="urn:schemas-microsoft-com:vml" Requires="v">
                <p:oleObj spid="_x0000_s45060" r:id="rId3" imgW="3000960" imgH="2486880" progId="">
                  <p:embed/>
                </p:oleObj>
              </mc:Choice>
              <mc:Fallback>
                <p:oleObj r:id="rId3" imgW="3000960" imgH="248688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86000"/>
                        <a:ext cx="6047808" cy="5014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Thomas (2001): Southern White Vowels</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pPr>
              <a:buNone/>
            </a:pPr>
            <a:r>
              <a:rPr lang="en-US" dirty="0" smtClean="0"/>
              <a:t>Chapter 4 (Whites from the Southeastern States)</a:t>
            </a:r>
          </a:p>
          <a:p>
            <a:pPr>
              <a:buNone/>
            </a:pPr>
            <a:r>
              <a:rPr lang="en-US" dirty="0" smtClean="0"/>
              <a:t> </a:t>
            </a:r>
          </a:p>
          <a:p>
            <a:r>
              <a:rPr lang="en-US" dirty="0" smtClean="0"/>
              <a:t>Note the following general developments:</a:t>
            </a:r>
          </a:p>
          <a:p>
            <a:pPr marL="976122" lvl="0" indent="-514350">
              <a:buFont typeface="+mj-lt"/>
              <a:buAutoNum type="arabicPeriod"/>
            </a:pPr>
            <a:r>
              <a:rPr lang="en-US" dirty="0" smtClean="0"/>
              <a:t>Division between plantation (/</a:t>
            </a:r>
            <a:r>
              <a:rPr lang="en-US" dirty="0" err="1" smtClean="0"/>
              <a:t>ai</a:t>
            </a:r>
            <a:r>
              <a:rPr lang="en-US" dirty="0" smtClean="0"/>
              <a:t>/ split, </a:t>
            </a:r>
            <a:r>
              <a:rPr lang="en-US" i="1" dirty="0" smtClean="0"/>
              <a:t>r</a:t>
            </a:r>
            <a:r>
              <a:rPr lang="en-US" dirty="0" smtClean="0"/>
              <a:t>-</a:t>
            </a:r>
            <a:r>
              <a:rPr lang="en-US" dirty="0" err="1" smtClean="0"/>
              <a:t>lessness</a:t>
            </a:r>
            <a:r>
              <a:rPr lang="en-US" dirty="0" smtClean="0"/>
              <a:t>) and non-plantation (</a:t>
            </a:r>
            <a:r>
              <a:rPr lang="en-US" dirty="0" err="1" smtClean="0"/>
              <a:t>monophthongal</a:t>
            </a:r>
            <a:r>
              <a:rPr lang="en-US" dirty="0" smtClean="0"/>
              <a:t> /</a:t>
            </a:r>
            <a:r>
              <a:rPr lang="en-US" dirty="0" err="1" smtClean="0"/>
              <a:t>ai</a:t>
            </a:r>
            <a:r>
              <a:rPr lang="en-US" dirty="0" smtClean="0"/>
              <a:t>/ in all contexts, </a:t>
            </a:r>
            <a:r>
              <a:rPr lang="en-US" i="1" dirty="0" smtClean="0"/>
              <a:t>r</a:t>
            </a:r>
            <a:r>
              <a:rPr lang="en-US" dirty="0" smtClean="0"/>
              <a:t>-</a:t>
            </a:r>
            <a:r>
              <a:rPr lang="en-US" dirty="0" err="1" smtClean="0"/>
              <a:t>fulness</a:t>
            </a:r>
            <a:r>
              <a:rPr lang="en-US" dirty="0" smtClean="0"/>
              <a:t>) regions.</a:t>
            </a:r>
          </a:p>
          <a:p>
            <a:pPr marL="976122" lvl="0" indent="-514350">
              <a:buFont typeface="+mj-lt"/>
              <a:buAutoNum type="arabicPeriod"/>
            </a:pPr>
            <a:r>
              <a:rPr lang="en-US" dirty="0" smtClean="0"/>
              <a:t>Southern drawl.  Much remarked on, but little studied.  </a:t>
            </a:r>
          </a:p>
          <a:p>
            <a:pPr marL="976122" lvl="0" indent="-514350">
              <a:buFont typeface="+mj-lt"/>
              <a:buAutoNum type="arabicPeriod"/>
            </a:pPr>
            <a:r>
              <a:rPr lang="en-US" dirty="0" smtClean="0"/>
              <a:t>Southern Shift.  We’ve been over it already.</a:t>
            </a:r>
          </a:p>
          <a:p>
            <a:pPr marL="976122" lvl="0" indent="-514350">
              <a:buFont typeface="+mj-lt"/>
              <a:buAutoNum type="arabicPeriod"/>
            </a:pPr>
            <a:r>
              <a:rPr lang="en-US" dirty="0" smtClean="0"/>
              <a:t>Front-gliding /o/ and /u/: This recent pattern has spread widely in the Southeast but seems to have started around the Pamlico Sound.</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Clarity</a:t>
            </a:r>
            <a:endParaRPr lang="en-US" dirty="0"/>
          </a:p>
        </p:txBody>
      </p:sp>
      <p:sp>
        <p:nvSpPr>
          <p:cNvPr id="3" name="Content Placeholder 2"/>
          <p:cNvSpPr>
            <a:spLocks noGrp="1"/>
          </p:cNvSpPr>
          <p:nvPr>
            <p:ph idx="1"/>
          </p:nvPr>
        </p:nvSpPr>
        <p:spPr/>
        <p:txBody>
          <a:bodyPr/>
          <a:lstStyle/>
          <a:p>
            <a:r>
              <a:rPr lang="en-US" dirty="0" smtClean="0"/>
              <a:t>The opposite of ease of articulation is clarity</a:t>
            </a:r>
          </a:p>
          <a:p>
            <a:r>
              <a:rPr lang="en-US" dirty="0" smtClean="0"/>
              <a:t>Clarity involves making things easier for addressees to understand</a:t>
            </a:r>
          </a:p>
          <a:p>
            <a:r>
              <a:rPr lang="en-US" dirty="0" smtClean="0"/>
              <a:t>That would mean expending a </a:t>
            </a:r>
            <a:r>
              <a:rPr lang="en-US" i="1" dirty="0" smtClean="0"/>
              <a:t>greater</a:t>
            </a:r>
            <a:r>
              <a:rPr lang="en-US" dirty="0" smtClean="0"/>
              <a:t> effort when speaking</a:t>
            </a:r>
          </a:p>
          <a:p>
            <a:r>
              <a:rPr lang="en-US" dirty="0" smtClean="0"/>
              <a:t>Various </a:t>
            </a:r>
            <a:r>
              <a:rPr lang="en-US" dirty="0" err="1" smtClean="0"/>
              <a:t>fortition</a:t>
            </a:r>
            <a:r>
              <a:rPr lang="en-US" dirty="0" smtClean="0"/>
              <a:t> processes qualify as improving clarity</a:t>
            </a:r>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Thomas (2001): Local Southern Patterns</a:t>
            </a:r>
            <a:endParaRPr lang="en-US" dirty="0"/>
          </a:p>
        </p:txBody>
      </p:sp>
      <p:sp>
        <p:nvSpPr>
          <p:cNvPr id="3" name="Content Placeholder 2"/>
          <p:cNvSpPr>
            <a:spLocks noGrp="1"/>
          </p:cNvSpPr>
          <p:nvPr>
            <p:ph idx="1"/>
          </p:nvPr>
        </p:nvSpPr>
        <p:spPr>
          <a:xfrm>
            <a:off x="457200" y="1600200"/>
            <a:ext cx="8229600" cy="1524000"/>
          </a:xfrm>
        </p:spPr>
        <p:txBody>
          <a:bodyPr>
            <a:normAutofit fontScale="70000" lnSpcReduction="20000"/>
          </a:bodyPr>
          <a:lstStyle/>
          <a:p>
            <a:r>
              <a:rPr lang="en-US" sz="3300" dirty="0" smtClean="0"/>
              <a:t>The South has a lot of local dialects, most of which are giving way to a general pan-Southern pattern.  Most noteworthy are:</a:t>
            </a:r>
          </a:p>
          <a:p>
            <a:pPr>
              <a:buNone/>
            </a:pPr>
            <a:r>
              <a:rPr lang="en-US" sz="3300" dirty="0" smtClean="0"/>
              <a:t> 1.  Tidewater &amp; Piedmont of Virginia.  Canadian raising, r-</a:t>
            </a:r>
            <a:r>
              <a:rPr lang="en-US" sz="3300" dirty="0" err="1" smtClean="0"/>
              <a:t>lessness</a:t>
            </a:r>
            <a:r>
              <a:rPr lang="en-US" sz="3300" dirty="0" smtClean="0"/>
              <a:t> except stressed, syllabic position, and various other features</a:t>
            </a:r>
          </a:p>
          <a:p>
            <a:endParaRPr lang="en-US" dirty="0"/>
          </a:p>
        </p:txBody>
      </p:sp>
      <p:graphicFrame>
        <p:nvGraphicFramePr>
          <p:cNvPr id="82945" name="Object 1"/>
          <p:cNvGraphicFramePr>
            <a:graphicFrameLocks noChangeAspect="1"/>
          </p:cNvGraphicFramePr>
          <p:nvPr/>
        </p:nvGraphicFramePr>
        <p:xfrm>
          <a:off x="2078038" y="2681163"/>
          <a:ext cx="4856162" cy="4253037"/>
        </p:xfrm>
        <a:graphic>
          <a:graphicData uri="http://schemas.openxmlformats.org/presentationml/2006/ole">
            <mc:AlternateContent xmlns:mc="http://schemas.openxmlformats.org/markup-compatibility/2006">
              <mc:Choice xmlns:v="urn:schemas-microsoft-com:vml" Requires="v">
                <p:oleObj spid="_x0000_s82947" r:id="rId3" imgW="3463200" imgH="3034080" progId="">
                  <p:embed/>
                </p:oleObj>
              </mc:Choice>
              <mc:Fallback>
                <p:oleObj r:id="rId3" imgW="3463200" imgH="3034080"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8038" y="2681163"/>
                        <a:ext cx="4856162" cy="4253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Thomas (2001): Local Southern Patterns</a:t>
            </a:r>
            <a:endParaRPr lang="en-US" dirty="0"/>
          </a:p>
        </p:txBody>
      </p:sp>
      <p:sp>
        <p:nvSpPr>
          <p:cNvPr id="3" name="Content Placeholder 2"/>
          <p:cNvSpPr>
            <a:spLocks noGrp="1"/>
          </p:cNvSpPr>
          <p:nvPr>
            <p:ph idx="1"/>
          </p:nvPr>
        </p:nvSpPr>
        <p:spPr>
          <a:xfrm>
            <a:off x="457200" y="1600201"/>
            <a:ext cx="8229600" cy="1447800"/>
          </a:xfrm>
        </p:spPr>
        <p:txBody>
          <a:bodyPr>
            <a:normAutofit lnSpcReduction="10000"/>
          </a:bodyPr>
          <a:lstStyle/>
          <a:p>
            <a:pPr lvl="0">
              <a:buNone/>
            </a:pPr>
            <a:r>
              <a:rPr lang="en-US" dirty="0" smtClean="0"/>
              <a:t>2.  Low Country (SC &amp; GA).  </a:t>
            </a:r>
            <a:r>
              <a:rPr lang="en-US" dirty="0" err="1" smtClean="0"/>
              <a:t>Ingliding</a:t>
            </a:r>
            <a:r>
              <a:rPr lang="en-US" dirty="0" smtClean="0"/>
              <a:t> /e/ and /o/, merger of /</a:t>
            </a:r>
            <a:r>
              <a:rPr lang="en-US" dirty="0" err="1" smtClean="0"/>
              <a:t>ir</a:t>
            </a:r>
            <a:r>
              <a:rPr lang="en-US" dirty="0" smtClean="0"/>
              <a:t>/ and /</a:t>
            </a:r>
            <a:r>
              <a:rPr lang="en-US" dirty="0" err="1" smtClean="0"/>
              <a:t>er</a:t>
            </a:r>
            <a:r>
              <a:rPr lang="en-US" dirty="0" smtClean="0"/>
              <a:t>/, /æ/ in words like </a:t>
            </a:r>
            <a:r>
              <a:rPr lang="en-US" i="1" dirty="0" smtClean="0"/>
              <a:t>pa</a:t>
            </a:r>
            <a:r>
              <a:rPr lang="en-US" dirty="0" smtClean="0"/>
              <a:t> and </a:t>
            </a:r>
            <a:r>
              <a:rPr lang="en-US" i="1" dirty="0" smtClean="0"/>
              <a:t>ma</a:t>
            </a:r>
            <a:r>
              <a:rPr lang="en-US" dirty="0" smtClean="0"/>
              <a:t>, Canadian raising, etc.</a:t>
            </a:r>
          </a:p>
          <a:p>
            <a:endParaRPr lang="en-US" dirty="0"/>
          </a:p>
        </p:txBody>
      </p:sp>
      <p:graphicFrame>
        <p:nvGraphicFramePr>
          <p:cNvPr id="81921" name="Object 1"/>
          <p:cNvGraphicFramePr>
            <a:graphicFrameLocks noChangeAspect="1"/>
          </p:cNvGraphicFramePr>
          <p:nvPr/>
        </p:nvGraphicFramePr>
        <p:xfrm>
          <a:off x="2133600" y="2743200"/>
          <a:ext cx="5013730" cy="4267200"/>
        </p:xfrm>
        <a:graphic>
          <a:graphicData uri="http://schemas.openxmlformats.org/presentationml/2006/ole">
            <mc:AlternateContent xmlns:mc="http://schemas.openxmlformats.org/markup-compatibility/2006">
              <mc:Choice xmlns:v="urn:schemas-microsoft-com:vml" Requires="v">
                <p:oleObj spid="_x0000_s81923" r:id="rId3" imgW="3454560" imgH="2940480" progId="">
                  <p:embed/>
                </p:oleObj>
              </mc:Choice>
              <mc:Fallback>
                <p:oleObj r:id="rId3" imgW="3454560" imgH="2940480"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743200"/>
                        <a:ext cx="501373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Thomas (2001): Local Southern Patterns</a:t>
            </a:r>
            <a:endParaRPr lang="en-US" dirty="0"/>
          </a:p>
        </p:txBody>
      </p:sp>
      <p:sp>
        <p:nvSpPr>
          <p:cNvPr id="3" name="Content Placeholder 2"/>
          <p:cNvSpPr>
            <a:spLocks noGrp="1"/>
          </p:cNvSpPr>
          <p:nvPr>
            <p:ph idx="1"/>
          </p:nvPr>
        </p:nvSpPr>
        <p:spPr>
          <a:xfrm>
            <a:off x="457200" y="1600201"/>
            <a:ext cx="8229600" cy="990600"/>
          </a:xfrm>
        </p:spPr>
        <p:txBody>
          <a:bodyPr>
            <a:normAutofit fontScale="92500" lnSpcReduction="10000"/>
          </a:bodyPr>
          <a:lstStyle/>
          <a:p>
            <a:pPr lvl="0"/>
            <a:r>
              <a:rPr lang="en-US" dirty="0" smtClean="0"/>
              <a:t>3.  Louisiana.  Various kinds of French influence, including </a:t>
            </a:r>
            <a:r>
              <a:rPr lang="en-US" dirty="0" err="1" smtClean="0"/>
              <a:t>monophthongal</a:t>
            </a:r>
            <a:r>
              <a:rPr lang="en-US" dirty="0" smtClean="0"/>
              <a:t> tense vowels</a:t>
            </a:r>
          </a:p>
          <a:p>
            <a:pPr>
              <a:buNone/>
            </a:pPr>
            <a:endParaRPr lang="en-US" dirty="0"/>
          </a:p>
        </p:txBody>
      </p:sp>
      <p:sp>
        <p:nvSpPr>
          <p:cNvPr id="808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0897" name="Object 1"/>
          <p:cNvGraphicFramePr>
            <a:graphicFrameLocks noChangeAspect="1"/>
          </p:cNvGraphicFramePr>
          <p:nvPr/>
        </p:nvGraphicFramePr>
        <p:xfrm>
          <a:off x="1905000" y="2276475"/>
          <a:ext cx="5029200" cy="4352925"/>
        </p:xfrm>
        <a:graphic>
          <a:graphicData uri="http://schemas.openxmlformats.org/presentationml/2006/ole">
            <mc:AlternateContent xmlns:mc="http://schemas.openxmlformats.org/markup-compatibility/2006">
              <mc:Choice xmlns:v="urn:schemas-microsoft-com:vml" Requires="v">
                <p:oleObj spid="_x0000_s80899" r:id="rId3" imgW="3379622" imgH="2922422" progId="">
                  <p:embed/>
                </p:oleObj>
              </mc:Choice>
              <mc:Fallback>
                <p:oleObj r:id="rId3" imgW="3379622" imgH="2922422"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276475"/>
                        <a:ext cx="5029200" cy="435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1371600" y="6324600"/>
            <a:ext cx="6629400" cy="369332"/>
          </a:xfrm>
          <a:prstGeom prst="rect">
            <a:avLst/>
          </a:prstGeom>
          <a:noFill/>
        </p:spPr>
        <p:txBody>
          <a:bodyPr wrap="square" rtlCol="0">
            <a:spAutoFit/>
          </a:bodyPr>
          <a:lstStyle/>
          <a:p>
            <a:r>
              <a:rPr lang="en-US" dirty="0" smtClean="0"/>
              <a:t>Vowels of a white male, born 1926, from Lafourche Parish, Louisiana</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Thomas (2001): Local Southern Patterns</a:t>
            </a:r>
            <a:endParaRPr lang="en-US" dirty="0"/>
          </a:p>
        </p:txBody>
      </p:sp>
      <p:sp>
        <p:nvSpPr>
          <p:cNvPr id="3" name="Content Placeholder 2"/>
          <p:cNvSpPr>
            <a:spLocks noGrp="1"/>
          </p:cNvSpPr>
          <p:nvPr>
            <p:ph idx="1"/>
          </p:nvPr>
        </p:nvSpPr>
        <p:spPr>
          <a:xfrm>
            <a:off x="457200" y="1600201"/>
            <a:ext cx="8229600" cy="1676399"/>
          </a:xfrm>
        </p:spPr>
        <p:txBody>
          <a:bodyPr>
            <a:normAutofit fontScale="92500"/>
          </a:bodyPr>
          <a:lstStyle/>
          <a:p>
            <a:pPr lvl="0"/>
            <a:r>
              <a:rPr lang="en-US" dirty="0" smtClean="0"/>
              <a:t>4.  Pamlico Sound and the eastern shore of Chesapeake Bay.  /</a:t>
            </a:r>
            <a:r>
              <a:rPr lang="en-US" dirty="0" err="1" smtClean="0"/>
              <a:t>ai</a:t>
            </a:r>
            <a:r>
              <a:rPr lang="en-US" dirty="0" smtClean="0"/>
              <a:t>/&gt;[</a:t>
            </a:r>
            <a:r>
              <a:rPr lang="en-US" dirty="0" smtClean="0">
                <a:sym typeface="SILDoulosIPA"/>
              </a:rPr>
              <a:t></a:t>
            </a:r>
            <a:r>
              <a:rPr lang="en-US" dirty="0" err="1" smtClean="0"/>
              <a:t>i</a:t>
            </a:r>
            <a:r>
              <a:rPr lang="en-US" dirty="0" smtClean="0"/>
              <a:t>~</a:t>
            </a:r>
            <a:r>
              <a:rPr lang="en-US" dirty="0" smtClean="0">
                <a:sym typeface="SILDoulosIPA"/>
              </a:rPr>
              <a:t></a:t>
            </a:r>
            <a:r>
              <a:rPr lang="en-US" dirty="0" err="1" smtClean="0"/>
              <a:t>i</a:t>
            </a:r>
            <a:r>
              <a:rPr lang="en-US" dirty="0" smtClean="0"/>
              <a:t>], front-gliding /au/, </a:t>
            </a:r>
            <a:r>
              <a:rPr lang="en-US" i="1" dirty="0" smtClean="0"/>
              <a:t>r</a:t>
            </a:r>
            <a:r>
              <a:rPr lang="en-US" dirty="0" smtClean="0"/>
              <a:t>-</a:t>
            </a:r>
            <a:r>
              <a:rPr lang="en-US" dirty="0" err="1" smtClean="0"/>
              <a:t>fulness</a:t>
            </a:r>
            <a:r>
              <a:rPr lang="en-US" dirty="0" smtClean="0"/>
              <a:t>, no sign of /æ/ split.  They’re relic areas</a:t>
            </a:r>
          </a:p>
          <a:p>
            <a:endParaRPr lang="en-US" dirty="0"/>
          </a:p>
        </p:txBody>
      </p:sp>
      <p:graphicFrame>
        <p:nvGraphicFramePr>
          <p:cNvPr id="79873" name="Object 1"/>
          <p:cNvGraphicFramePr>
            <a:graphicFrameLocks noChangeAspect="1"/>
          </p:cNvGraphicFramePr>
          <p:nvPr/>
        </p:nvGraphicFramePr>
        <p:xfrm>
          <a:off x="2057400" y="2848863"/>
          <a:ext cx="4932362" cy="4161538"/>
        </p:xfrm>
        <a:graphic>
          <a:graphicData uri="http://schemas.openxmlformats.org/presentationml/2006/ole">
            <mc:AlternateContent xmlns:mc="http://schemas.openxmlformats.org/markup-compatibility/2006">
              <mc:Choice xmlns:v="urn:schemas-microsoft-com:vml" Requires="v">
                <p:oleObj spid="_x0000_s79875" r:id="rId3" imgW="3463200" imgH="2923200" progId="">
                  <p:embed/>
                </p:oleObj>
              </mc:Choice>
              <mc:Fallback>
                <p:oleObj r:id="rId3" imgW="3463200" imgH="2923200"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2848863"/>
                        <a:ext cx="4932362" cy="416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Thomas (2001): Local Southern Patterns</a:t>
            </a:r>
            <a:endParaRPr lang="en-US" dirty="0"/>
          </a:p>
        </p:txBody>
      </p:sp>
      <p:sp>
        <p:nvSpPr>
          <p:cNvPr id="3" name="Content Placeholder 2"/>
          <p:cNvSpPr>
            <a:spLocks noGrp="1"/>
          </p:cNvSpPr>
          <p:nvPr>
            <p:ph idx="1"/>
          </p:nvPr>
        </p:nvSpPr>
        <p:spPr>
          <a:xfrm>
            <a:off x="457200" y="1600201"/>
            <a:ext cx="8229600" cy="1600199"/>
          </a:xfrm>
        </p:spPr>
        <p:txBody>
          <a:bodyPr>
            <a:normAutofit fontScale="92500" lnSpcReduction="20000"/>
          </a:bodyPr>
          <a:lstStyle/>
          <a:p>
            <a:pPr lvl="0"/>
            <a:r>
              <a:rPr lang="en-US" dirty="0" smtClean="0"/>
              <a:t>5.  The Mountains: innovative in having the most extreme forms of the Southern Shift and /</a:t>
            </a:r>
            <a:r>
              <a:rPr lang="en-US" dirty="0" err="1" smtClean="0"/>
              <a:t>ai</a:t>
            </a:r>
            <a:r>
              <a:rPr lang="en-US" dirty="0" smtClean="0"/>
              <a:t>/ </a:t>
            </a:r>
            <a:r>
              <a:rPr lang="en-US" dirty="0" err="1" smtClean="0"/>
              <a:t>monophthongization</a:t>
            </a:r>
            <a:r>
              <a:rPr lang="en-US" dirty="0" smtClean="0"/>
              <a:t> in all contexts, but a relic area in, e.g., preserving [æ</a:t>
            </a:r>
            <a:r>
              <a:rPr lang="en-US" dirty="0" smtClean="0">
                <a:sym typeface="SILDoulosIPA"/>
              </a:rPr>
              <a:t>] in </a:t>
            </a:r>
            <a:r>
              <a:rPr lang="en-US" cap="small" dirty="0" smtClean="0">
                <a:sym typeface="SILDoulosIPA"/>
              </a:rPr>
              <a:t>bath</a:t>
            </a:r>
            <a:r>
              <a:rPr lang="en-US" dirty="0" smtClean="0">
                <a:sym typeface="SILDoulosIPA"/>
              </a:rPr>
              <a:t> words</a:t>
            </a:r>
            <a:endParaRPr lang="en-US" dirty="0" smtClean="0"/>
          </a:p>
          <a:p>
            <a:endParaRPr lang="en-US" dirty="0"/>
          </a:p>
        </p:txBody>
      </p:sp>
      <p:graphicFrame>
        <p:nvGraphicFramePr>
          <p:cNvPr id="78849" name="Object 1"/>
          <p:cNvGraphicFramePr>
            <a:graphicFrameLocks noChangeAspect="1"/>
          </p:cNvGraphicFramePr>
          <p:nvPr/>
        </p:nvGraphicFramePr>
        <p:xfrm>
          <a:off x="2033588" y="2783001"/>
          <a:ext cx="4976812" cy="4227399"/>
        </p:xfrm>
        <a:graphic>
          <a:graphicData uri="http://schemas.openxmlformats.org/presentationml/2006/ole">
            <mc:AlternateContent xmlns:mc="http://schemas.openxmlformats.org/markup-compatibility/2006">
              <mc:Choice xmlns:v="urn:schemas-microsoft-com:vml" Requires="v">
                <p:oleObj spid="_x0000_s78851" r:id="rId3" imgW="3552480" imgH="3018240" progId="">
                  <p:embed/>
                </p:oleObj>
              </mc:Choice>
              <mc:Fallback>
                <p:oleObj r:id="rId3" imgW="3552480" imgH="3018240"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3588" y="2783001"/>
                        <a:ext cx="4976812" cy="422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(2001): AAE Vowels</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Chapter 6 (African Americans)</a:t>
            </a:r>
          </a:p>
          <a:p>
            <a:r>
              <a:rPr lang="en-US" dirty="0" smtClean="0"/>
              <a:t>This dialect is typically </a:t>
            </a:r>
            <a:r>
              <a:rPr lang="en-US" i="1" dirty="0" smtClean="0"/>
              <a:t>r</a:t>
            </a:r>
            <a:r>
              <a:rPr lang="en-US" dirty="0" smtClean="0"/>
              <a:t>-less, though most African Americans today seem to be </a:t>
            </a:r>
            <a:r>
              <a:rPr lang="en-US" i="1" dirty="0" smtClean="0"/>
              <a:t>r</a:t>
            </a:r>
            <a:r>
              <a:rPr lang="en-US" dirty="0" smtClean="0"/>
              <a:t>-</a:t>
            </a:r>
            <a:r>
              <a:rPr lang="en-US" dirty="0" err="1" smtClean="0"/>
              <a:t>ful</a:t>
            </a:r>
            <a:r>
              <a:rPr lang="en-US" dirty="0" smtClean="0"/>
              <a:t> in stressed, syllabic contexts, e.g. in </a:t>
            </a:r>
            <a:r>
              <a:rPr lang="en-US" i="1" dirty="0" smtClean="0"/>
              <a:t>first</a:t>
            </a:r>
            <a:r>
              <a:rPr lang="en-US" dirty="0" smtClean="0"/>
              <a:t>.  R-</a:t>
            </a:r>
            <a:r>
              <a:rPr lang="en-US" dirty="0" err="1" smtClean="0"/>
              <a:t>fulness</a:t>
            </a:r>
            <a:r>
              <a:rPr lang="en-US" dirty="0" smtClean="0"/>
              <a:t> is probably increasing, however</a:t>
            </a:r>
          </a:p>
          <a:p>
            <a:r>
              <a:rPr lang="en-US" dirty="0" smtClean="0"/>
              <a:t>There’s some resistance to shifts affecting white speech, but slow assimilation has taken place</a:t>
            </a:r>
          </a:p>
          <a:p>
            <a:r>
              <a:rPr lang="en-US" dirty="0" smtClean="0"/>
              <a:t>Other features:</a:t>
            </a:r>
          </a:p>
          <a:p>
            <a:pPr marL="976122" lvl="0" indent="-514350">
              <a:buFont typeface="+mj-lt"/>
              <a:buAutoNum type="arabicPeriod"/>
            </a:pPr>
            <a:r>
              <a:rPr lang="en-US" dirty="0" smtClean="0"/>
              <a:t>Split of /</a:t>
            </a:r>
            <a:r>
              <a:rPr lang="en-US" dirty="0" err="1" smtClean="0"/>
              <a:t>ai</a:t>
            </a:r>
            <a:r>
              <a:rPr lang="en-US" dirty="0" smtClean="0"/>
              <a:t>/</a:t>
            </a:r>
          </a:p>
          <a:p>
            <a:pPr marL="976122" lvl="0" indent="-514350">
              <a:buFont typeface="+mj-lt"/>
              <a:buAutoNum type="arabicPeriod"/>
            </a:pPr>
            <a:r>
              <a:rPr lang="en-US" dirty="0" smtClean="0"/>
              <a:t>Raising of /æ/ and maybe of /</a:t>
            </a:r>
            <a:r>
              <a:rPr lang="en-US" dirty="0" smtClean="0">
                <a:sym typeface="Symbol"/>
              </a:rPr>
              <a:t></a:t>
            </a:r>
            <a:r>
              <a:rPr lang="en-US" dirty="0" smtClean="0"/>
              <a:t>/ and /</a:t>
            </a:r>
            <a:r>
              <a:rPr lang="en-US" dirty="0" smtClean="0">
                <a:sym typeface="SILDoulosIPA"/>
              </a:rPr>
              <a:t></a:t>
            </a:r>
            <a:r>
              <a:rPr lang="en-US" dirty="0" smtClean="0"/>
              <a:t>/</a:t>
            </a:r>
          </a:p>
          <a:p>
            <a:pPr marL="976122" lvl="0" indent="-514350">
              <a:buFont typeface="+mj-lt"/>
              <a:buAutoNum type="arabicPeriod"/>
            </a:pPr>
            <a:r>
              <a:rPr lang="en-US" dirty="0" smtClean="0"/>
              <a:t>Back vowel fronting has usually progressed far more slowly than in white speech (this is what makes Hyde County unusual, even for younger speakers)</a:t>
            </a:r>
          </a:p>
          <a:p>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Thomas (2001): AAE Vowels</a:t>
            </a:r>
            <a:endParaRPr lang="en-US" dirty="0"/>
          </a:p>
        </p:txBody>
      </p:sp>
      <p:graphicFrame>
        <p:nvGraphicFramePr>
          <p:cNvPr id="86018" name="Object 2"/>
          <p:cNvGraphicFramePr>
            <a:graphicFrameLocks noChangeAspect="1"/>
          </p:cNvGraphicFramePr>
          <p:nvPr/>
        </p:nvGraphicFramePr>
        <p:xfrm>
          <a:off x="1600200" y="2133600"/>
          <a:ext cx="5910183" cy="4724399"/>
        </p:xfrm>
        <a:graphic>
          <a:graphicData uri="http://schemas.openxmlformats.org/presentationml/2006/ole">
            <mc:AlternateContent xmlns:mc="http://schemas.openxmlformats.org/markup-compatibility/2006">
              <mc:Choice xmlns:v="urn:schemas-microsoft-com:vml" Requires="v">
                <p:oleObj spid="_x0000_s86020" r:id="rId3" imgW="3504960" imgH="2802240" progId="">
                  <p:embed/>
                </p:oleObj>
              </mc:Choice>
              <mc:Fallback>
                <p:oleObj r:id="rId3" imgW="3504960" imgH="280224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133600"/>
                        <a:ext cx="5910183" cy="4724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914400" y="1371600"/>
            <a:ext cx="7467600" cy="830997"/>
          </a:xfrm>
          <a:prstGeom prst="rect">
            <a:avLst/>
          </a:prstGeom>
          <a:noFill/>
        </p:spPr>
        <p:txBody>
          <a:bodyPr wrap="square" rtlCol="0">
            <a:spAutoFit/>
          </a:bodyPr>
          <a:lstStyle/>
          <a:p>
            <a:pPr marL="347472">
              <a:buFont typeface="Arial" pitchFamily="34" charset="0"/>
              <a:buChar char="•"/>
            </a:pPr>
            <a:r>
              <a:rPr lang="en-US" sz="2400" dirty="0" smtClean="0"/>
              <a:t>Note the raised lax front vowels, the /</a:t>
            </a:r>
            <a:r>
              <a:rPr lang="en-US" sz="2400" dirty="0" err="1" smtClean="0"/>
              <a:t>ai</a:t>
            </a:r>
            <a:r>
              <a:rPr lang="en-US" sz="2400" dirty="0" smtClean="0"/>
              <a:t>/ allophones, and the lack of /au/, /o/, and /u/ fronting</a:t>
            </a:r>
            <a:endParaRPr lang="en-US" sz="2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err="1" smtClean="0"/>
              <a:t>Neogrammarian</a:t>
            </a:r>
            <a:r>
              <a:rPr lang="en-US" dirty="0" smtClean="0"/>
              <a:t> Controversy (1)</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 </a:t>
            </a:r>
            <a:r>
              <a:rPr lang="en-US" dirty="0" err="1" smtClean="0"/>
              <a:t>Neogrammarian</a:t>
            </a:r>
            <a:r>
              <a:rPr lang="en-US" dirty="0" smtClean="0"/>
              <a:t> Controversy started in the 1870s when Hermann </a:t>
            </a:r>
            <a:r>
              <a:rPr lang="en-US" dirty="0" err="1" smtClean="0"/>
              <a:t>Osthoff</a:t>
            </a:r>
            <a:r>
              <a:rPr lang="en-US" dirty="0" smtClean="0"/>
              <a:t> and Karl </a:t>
            </a:r>
            <a:r>
              <a:rPr lang="en-US" dirty="0" err="1" smtClean="0"/>
              <a:t>Brugmann</a:t>
            </a:r>
            <a:r>
              <a:rPr lang="en-US" dirty="0" smtClean="0"/>
              <a:t> proposed that:</a:t>
            </a:r>
          </a:p>
          <a:p>
            <a:pPr marL="804672" indent="-514350">
              <a:buFont typeface="+mj-lt"/>
              <a:buAutoNum type="arabicPeriod"/>
            </a:pPr>
            <a:r>
              <a:rPr lang="en-US" dirty="0" smtClean="0"/>
              <a:t>Sound changes are </a:t>
            </a:r>
            <a:r>
              <a:rPr lang="en-US" dirty="0" err="1" smtClean="0"/>
              <a:t>exceptionless</a:t>
            </a:r>
            <a:endParaRPr lang="en-US" dirty="0" smtClean="0"/>
          </a:p>
          <a:p>
            <a:pPr marL="804672" indent="-514350">
              <a:buFont typeface="+mj-lt"/>
              <a:buAutoNum type="arabicPeriod"/>
            </a:pPr>
            <a:r>
              <a:rPr lang="en-US" dirty="0" smtClean="0"/>
              <a:t>When exceptions occur, they have to be conditioned by phonetic factors</a:t>
            </a:r>
          </a:p>
          <a:p>
            <a:r>
              <a:rPr lang="en-US" dirty="0" smtClean="0"/>
              <a:t>It immediately stirred up a firestorm in linguistics; are sound changes really </a:t>
            </a:r>
            <a:r>
              <a:rPr lang="en-US" dirty="0" err="1" smtClean="0"/>
              <a:t>exceptionless</a:t>
            </a:r>
            <a:r>
              <a:rPr lang="en-US" dirty="0" smtClean="0"/>
              <a:t>?</a:t>
            </a:r>
          </a:p>
          <a:p>
            <a:r>
              <a:rPr lang="en-US" dirty="0" smtClean="0"/>
              <a:t>Since then, however, there have been two challenges to it:</a:t>
            </a:r>
          </a:p>
          <a:p>
            <a:pPr marL="976122" indent="-514350">
              <a:buFont typeface="+mj-lt"/>
              <a:buAutoNum type="arabicPeriod"/>
            </a:pPr>
            <a:r>
              <a:rPr lang="en-US" dirty="0" smtClean="0"/>
              <a:t>Whether morphological or syntactic factors can condition sound changes</a:t>
            </a:r>
          </a:p>
          <a:p>
            <a:pPr marL="976122" indent="-514350">
              <a:buFont typeface="+mj-lt"/>
              <a:buAutoNum type="arabicPeriod"/>
            </a:pPr>
            <a:r>
              <a:rPr lang="en-US" dirty="0" smtClean="0"/>
              <a:t>Lexical diffusion: the notion that sound changes can spread word-by-word through a language.  Main proponent has been William S.-Y. Wang</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err="1" smtClean="0"/>
              <a:t>Neogrammarian</a:t>
            </a:r>
            <a:r>
              <a:rPr lang="en-US" dirty="0" smtClean="0"/>
              <a:t> Controversy (2)</a:t>
            </a:r>
            <a:endParaRPr lang="en-US" dirty="0"/>
          </a:p>
        </p:txBody>
      </p:sp>
      <p:sp>
        <p:nvSpPr>
          <p:cNvPr id="3" name="Content Placeholder 2"/>
          <p:cNvSpPr>
            <a:spLocks noGrp="1"/>
          </p:cNvSpPr>
          <p:nvPr>
            <p:ph idx="1"/>
          </p:nvPr>
        </p:nvSpPr>
        <p:spPr/>
        <p:txBody>
          <a:bodyPr/>
          <a:lstStyle/>
          <a:p>
            <a:r>
              <a:rPr lang="en-US" dirty="0" err="1" smtClean="0"/>
              <a:t>Labov</a:t>
            </a:r>
            <a:r>
              <a:rPr lang="en-US" dirty="0" smtClean="0"/>
              <a:t> spent a lot of time sorting it out</a:t>
            </a:r>
          </a:p>
          <a:p>
            <a:r>
              <a:rPr lang="en-US" dirty="0" smtClean="0"/>
              <a:t>He concluded that most sound changes followed the </a:t>
            </a:r>
            <a:r>
              <a:rPr lang="en-US" dirty="0" err="1" smtClean="0"/>
              <a:t>Neogrammarian</a:t>
            </a:r>
            <a:r>
              <a:rPr lang="en-US" dirty="0" smtClean="0"/>
              <a:t> Hypothesis</a:t>
            </a:r>
          </a:p>
          <a:p>
            <a:r>
              <a:rPr lang="en-US" dirty="0" smtClean="0"/>
              <a:t>He allowed for several kinds of changes to be lexically conditioned, however (e.g., shortening/lengthening, deletions of </a:t>
            </a:r>
            <a:r>
              <a:rPr lang="en-US" dirty="0" err="1" smtClean="0"/>
              <a:t>obstruents</a:t>
            </a:r>
            <a:r>
              <a:rPr lang="en-US" dirty="0" smtClean="0"/>
              <a:t>)</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Propagation of Changes</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smtClean="0"/>
              <a:t>I won’t say much about it here, but there’s a bunch of terminology</a:t>
            </a:r>
          </a:p>
          <a:p>
            <a:r>
              <a:rPr lang="en-US" dirty="0" smtClean="0"/>
              <a:t>Note internal and external motivations for changes</a:t>
            </a:r>
          </a:p>
          <a:p>
            <a:r>
              <a:rPr lang="en-US" dirty="0" smtClean="0"/>
              <a:t>We’ve already discussed language contact</a:t>
            </a:r>
          </a:p>
          <a:p>
            <a:r>
              <a:rPr lang="en-US" dirty="0" smtClean="0"/>
              <a:t>Keep in mind what the </a:t>
            </a:r>
            <a:r>
              <a:rPr lang="en-US" dirty="0" err="1" smtClean="0"/>
              <a:t>Wellentheorie</a:t>
            </a:r>
            <a:r>
              <a:rPr lang="en-US" dirty="0" smtClean="0"/>
              <a:t> (wave model) and </a:t>
            </a:r>
            <a:r>
              <a:rPr lang="en-US" dirty="0" err="1" smtClean="0"/>
              <a:t>Stammbaum</a:t>
            </a:r>
            <a:r>
              <a:rPr lang="en-US" dirty="0" smtClean="0"/>
              <a:t> (genetic model) are; we’ll come back to </a:t>
            </a:r>
            <a:r>
              <a:rPr lang="en-US" dirty="0" err="1" smtClean="0"/>
              <a:t>Stammbaum</a:t>
            </a:r>
            <a:r>
              <a:rPr lang="en-US" dirty="0" smtClean="0"/>
              <a:t> in chapter 12</a:t>
            </a:r>
          </a:p>
          <a:p>
            <a:r>
              <a:rPr lang="en-US" dirty="0" smtClean="0"/>
              <a:t>Spatial diffusion can be hierarchical, </a:t>
            </a:r>
            <a:r>
              <a:rPr lang="en-US" dirty="0" err="1" smtClean="0"/>
              <a:t>contrahierarchical</a:t>
            </a:r>
            <a:r>
              <a:rPr lang="en-US" dirty="0" smtClean="0"/>
              <a:t>, or contagious (though both dialect geographers and sociolinguists have assumed hierarchical to be the norm)</a:t>
            </a:r>
          </a:p>
          <a:p>
            <a:r>
              <a:rPr lang="en-US" dirty="0" smtClean="0"/>
              <a:t>Recall what change-from-above and change-from-below are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Ease vs. Clarity</a:t>
            </a:r>
            <a:endParaRPr lang="en-US" dirty="0"/>
          </a:p>
        </p:txBody>
      </p:sp>
      <p:sp>
        <p:nvSpPr>
          <p:cNvPr id="3" name="Content Placeholder 2"/>
          <p:cNvSpPr>
            <a:spLocks noGrp="1"/>
          </p:cNvSpPr>
          <p:nvPr>
            <p:ph idx="1"/>
          </p:nvPr>
        </p:nvSpPr>
        <p:spPr>
          <a:xfrm>
            <a:off x="457200" y="1600200"/>
            <a:ext cx="4038600" cy="4525963"/>
          </a:xfrm>
        </p:spPr>
        <p:txBody>
          <a:bodyPr/>
          <a:lstStyle/>
          <a:p>
            <a:r>
              <a:rPr lang="en-US" dirty="0" smtClean="0"/>
              <a:t>Various linguists, particularly Maurice </a:t>
            </a:r>
            <a:r>
              <a:rPr lang="en-US" dirty="0" err="1" smtClean="0"/>
              <a:t>Grammont</a:t>
            </a:r>
            <a:r>
              <a:rPr lang="en-US" dirty="0" smtClean="0"/>
              <a:t>, have seen ease of articulation and clarity as two forces that balance each other</a:t>
            </a:r>
            <a:endParaRPr lang="en-US" dirty="0"/>
          </a:p>
        </p:txBody>
      </p:sp>
      <p:pic>
        <p:nvPicPr>
          <p:cNvPr id="1026" name="Picture 2" descr="C:\Users\erthomas\Desktop\yingnormalni.gif"/>
          <p:cNvPicPr>
            <a:picLocks noChangeAspect="1" noChangeArrowheads="1"/>
          </p:cNvPicPr>
          <p:nvPr/>
        </p:nvPicPr>
        <p:blipFill>
          <a:blip r:embed="rId2" cstate="print"/>
          <a:srcRect/>
          <a:stretch>
            <a:fillRect/>
          </a:stretch>
        </p:blipFill>
        <p:spPr bwMode="auto">
          <a:xfrm>
            <a:off x="4648200" y="1723617"/>
            <a:ext cx="4114800" cy="4064619"/>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for Discussion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How does the opposition of least effort vs. clarity relate to the controversy over the </a:t>
            </a:r>
            <a:r>
              <a:rPr lang="en-US" dirty="0" err="1" smtClean="0"/>
              <a:t>Neogrammarian</a:t>
            </a:r>
            <a:r>
              <a:rPr lang="en-US" dirty="0" smtClean="0"/>
              <a:t> Hypothesis vs. lexical diffusion?</a:t>
            </a:r>
          </a:p>
          <a:p>
            <a:pPr marL="514350" indent="-514350">
              <a:buFont typeface="+mj-lt"/>
              <a:buAutoNum type="arabicPeriod"/>
            </a:pPr>
            <a:r>
              <a:rPr lang="en-US" dirty="0" smtClean="0"/>
              <a:t>What methods could be used to test </a:t>
            </a:r>
            <a:r>
              <a:rPr lang="en-US" dirty="0" err="1" smtClean="0"/>
              <a:t>Labov’s</a:t>
            </a:r>
            <a:r>
              <a:rPr lang="en-US" dirty="0" smtClean="0"/>
              <a:t> principles of vowel shifting?</a:t>
            </a:r>
          </a:p>
          <a:p>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 with Vowel Formant Plots</a:t>
            </a:r>
            <a:endParaRPr lang="en-US" dirty="0"/>
          </a:p>
        </p:txBody>
      </p:sp>
      <p:graphicFrame>
        <p:nvGraphicFramePr>
          <p:cNvPr id="84994" name="Object 2"/>
          <p:cNvGraphicFramePr>
            <a:graphicFrameLocks noChangeAspect="1"/>
          </p:cNvGraphicFramePr>
          <p:nvPr/>
        </p:nvGraphicFramePr>
        <p:xfrm>
          <a:off x="0" y="1080473"/>
          <a:ext cx="5181600" cy="5815762"/>
        </p:xfrm>
        <a:graphic>
          <a:graphicData uri="http://schemas.openxmlformats.org/presentationml/2006/ole">
            <mc:AlternateContent xmlns:mc="http://schemas.openxmlformats.org/markup-compatibility/2006">
              <mc:Choice xmlns:v="urn:schemas-microsoft-com:vml" Requires="v">
                <p:oleObj spid="_x0000_s84999" r:id="rId3" imgW="2141280" imgH="2862720" progId="">
                  <p:embed/>
                </p:oleObj>
              </mc:Choice>
              <mc:Fallback>
                <p:oleObj r:id="rId3" imgW="2141280" imgH="2862720"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80473"/>
                        <a:ext cx="5181600" cy="581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4996" name="Object 4"/>
          <p:cNvGraphicFramePr>
            <a:graphicFrameLocks noChangeAspect="1"/>
          </p:cNvGraphicFramePr>
          <p:nvPr/>
        </p:nvGraphicFramePr>
        <p:xfrm>
          <a:off x="4267201" y="914400"/>
          <a:ext cx="4876800" cy="5959383"/>
        </p:xfrm>
        <a:graphic>
          <a:graphicData uri="http://schemas.openxmlformats.org/presentationml/2006/ole">
            <mc:AlternateContent xmlns:mc="http://schemas.openxmlformats.org/markup-compatibility/2006">
              <mc:Choice xmlns:v="urn:schemas-microsoft-com:vml" Requires="v">
                <p:oleObj spid="_x0000_s85000" r:id="rId5" imgW="2054880" imgH="2921760" progId="">
                  <p:embed/>
                </p:oleObj>
              </mc:Choice>
              <mc:Fallback>
                <p:oleObj r:id="rId5" imgW="2054880" imgH="292176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1" y="914400"/>
                        <a:ext cx="4876800" cy="5959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lvl="0"/>
            <a:r>
              <a:rPr lang="en-US" dirty="0"/>
              <a:t>The diagram on slide 48 is taken from:</a:t>
            </a:r>
          </a:p>
          <a:p>
            <a:pPr lvl="0"/>
            <a:r>
              <a:rPr lang="en-US" dirty="0"/>
              <a:t>Thomas, Erik R.  2003.  Secrets revealed by Southern vowel shifting.  </a:t>
            </a:r>
            <a:r>
              <a:rPr lang="en-US" i="1" dirty="0"/>
              <a:t>American Speech</a:t>
            </a:r>
            <a:r>
              <a:rPr lang="en-US" dirty="0"/>
              <a:t> 78:150-70.</a:t>
            </a:r>
          </a:p>
          <a:p>
            <a:pPr lvl="0"/>
            <a:r>
              <a:rPr lang="en-US" dirty="0"/>
              <a:t>Other sources:</a:t>
            </a:r>
          </a:p>
          <a:p>
            <a:pPr lvl="0"/>
            <a:r>
              <a:rPr lang="en-US" dirty="0"/>
              <a:t>Blevins, Juliette.  2004.  </a:t>
            </a:r>
            <a:r>
              <a:rPr lang="en-US" i="1" dirty="0"/>
              <a:t>Evolutionary Phonology: The Emergence of Sound Patterns</a:t>
            </a:r>
            <a:r>
              <a:rPr lang="en-US" dirty="0"/>
              <a:t>.  Cambridge, UK/New York: Cambridge University Press.</a:t>
            </a:r>
          </a:p>
          <a:p>
            <a:pPr lvl="0"/>
            <a:r>
              <a:rPr lang="it-IT" dirty="0"/>
              <a:t>Boersma, Paul.  1998.  Functional phonology: Formalizing the interactions between articulatory and perceptual drives.  Ph.D. dissertation, University of Amsterdam.</a:t>
            </a:r>
            <a:endParaRPr lang="en-US" dirty="0"/>
          </a:p>
          <a:p>
            <a:pPr lvl="0"/>
            <a:r>
              <a:rPr lang="en-US" dirty="0" err="1"/>
              <a:t>Browman</a:t>
            </a:r>
            <a:r>
              <a:rPr lang="en-US" dirty="0"/>
              <a:t>, Catherine P., and Louis Goldstein.  1991.  Gestural structures: Distinctiveness, phonological processes, and historical change.  In Ignatius G. Mattingly and Michael </a:t>
            </a:r>
            <a:r>
              <a:rPr lang="en-US" dirty="0" err="1"/>
              <a:t>Studdert</a:t>
            </a:r>
            <a:r>
              <a:rPr lang="en-US" dirty="0"/>
              <a:t>-Kennedy (eds.), </a:t>
            </a:r>
            <a:r>
              <a:rPr lang="en-US" i="1" dirty="0"/>
              <a:t>Modularity and the Motor Theory of Speech Perception</a:t>
            </a:r>
            <a:r>
              <a:rPr lang="en-US" dirty="0"/>
              <a:t>, 313-38.  Hillsdale, NJ: Lawrence Erlbaum.</a:t>
            </a:r>
          </a:p>
          <a:p>
            <a:pPr lvl="0"/>
            <a:r>
              <a:rPr lang="en-US" dirty="0"/>
              <a:t>Clarke, Sandra, Ford Elms, and </a:t>
            </a:r>
            <a:r>
              <a:rPr lang="en-US" dirty="0" err="1"/>
              <a:t>Amani</a:t>
            </a:r>
            <a:r>
              <a:rPr lang="en-US" dirty="0"/>
              <a:t> Youssef.  1995.  The third dialect of English: Some Canadian evidence.  </a:t>
            </a:r>
            <a:r>
              <a:rPr lang="en-US" i="1" dirty="0"/>
              <a:t>Language Variation and Change</a:t>
            </a:r>
            <a:r>
              <a:rPr lang="en-US" dirty="0"/>
              <a:t> 7:209-28.</a:t>
            </a:r>
          </a:p>
          <a:p>
            <a:pPr lvl="0"/>
            <a:r>
              <a:rPr lang="en-US" dirty="0"/>
              <a:t>Cox, Felicity.  1999.  Vowel change in Australian English.  </a:t>
            </a:r>
            <a:r>
              <a:rPr lang="en-US" i="1" dirty="0" err="1"/>
              <a:t>Phonetica</a:t>
            </a:r>
            <a:r>
              <a:rPr lang="en-US" dirty="0"/>
              <a:t> 56:1-27.</a:t>
            </a:r>
          </a:p>
          <a:p>
            <a:pPr lvl="0"/>
            <a:r>
              <a:rPr lang="en-US" dirty="0" err="1"/>
              <a:t>Guion</a:t>
            </a:r>
            <a:r>
              <a:rPr lang="en-US" dirty="0"/>
              <a:t>, Susan </a:t>
            </a:r>
            <a:r>
              <a:rPr lang="en-US" dirty="0" err="1"/>
              <a:t>Guignard</a:t>
            </a:r>
            <a:r>
              <a:rPr lang="en-US" dirty="0"/>
              <a:t>.  1994.  Word frequency effects among </a:t>
            </a:r>
            <a:r>
              <a:rPr lang="en-US" dirty="0" err="1"/>
              <a:t>homonymns</a:t>
            </a:r>
            <a:r>
              <a:rPr lang="en-US" dirty="0"/>
              <a:t>.  Unpublished typescript.</a:t>
            </a:r>
          </a:p>
          <a:p>
            <a:endParaRPr lang="en-US" dirty="0"/>
          </a:p>
        </p:txBody>
      </p:sp>
    </p:spTree>
    <p:extLst>
      <p:ext uri="{BB962C8B-B14F-4D97-AF65-F5344CB8AC3E}">
        <p14:creationId xmlns:p14="http://schemas.microsoft.com/office/powerpoint/2010/main" val="30408539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(continued)</a:t>
            </a:r>
            <a:endParaRPr lang="en-US" dirty="0"/>
          </a:p>
        </p:txBody>
      </p:sp>
      <p:sp>
        <p:nvSpPr>
          <p:cNvPr id="3" name="Content Placeholder 2"/>
          <p:cNvSpPr>
            <a:spLocks noGrp="1"/>
          </p:cNvSpPr>
          <p:nvPr>
            <p:ph idx="1"/>
          </p:nvPr>
        </p:nvSpPr>
        <p:spPr/>
        <p:txBody>
          <a:bodyPr>
            <a:normAutofit fontScale="55000" lnSpcReduction="20000"/>
          </a:bodyPr>
          <a:lstStyle/>
          <a:p>
            <a:pPr lvl="0"/>
            <a:r>
              <a:rPr lang="en-US" dirty="0" err="1"/>
              <a:t>Gussenhoven</a:t>
            </a:r>
            <a:r>
              <a:rPr lang="en-US" dirty="0"/>
              <a:t>, Carlos.  2007.  A vowel height split explained: Compensatory listening and speaker control.  In Jennifer Cole and José Ignacio </a:t>
            </a:r>
            <a:r>
              <a:rPr lang="en-US" dirty="0" err="1"/>
              <a:t>Hualde</a:t>
            </a:r>
            <a:r>
              <a:rPr lang="en-US" dirty="0"/>
              <a:t>, </a:t>
            </a:r>
            <a:r>
              <a:rPr lang="en-US" i="1" dirty="0"/>
              <a:t>Laboratory Phonology 9</a:t>
            </a:r>
            <a:r>
              <a:rPr lang="en-US" dirty="0"/>
              <a:t>, 145-72.  Berlin/New York: Mouton de </a:t>
            </a:r>
            <a:r>
              <a:rPr lang="en-US" dirty="0" err="1"/>
              <a:t>Gruyter</a:t>
            </a:r>
            <a:r>
              <a:rPr lang="en-US" dirty="0"/>
              <a:t>.</a:t>
            </a:r>
          </a:p>
          <a:p>
            <a:pPr lvl="0"/>
            <a:r>
              <a:rPr lang="en-US" dirty="0"/>
              <a:t>Kroch, Anthony S.  1978.  Toward a theory of social dialect variation.  </a:t>
            </a:r>
            <a:r>
              <a:rPr lang="en-US" i="1" dirty="0"/>
              <a:t>Language in Society</a:t>
            </a:r>
            <a:r>
              <a:rPr lang="en-US" dirty="0"/>
              <a:t> 7:17-36.</a:t>
            </a:r>
          </a:p>
          <a:p>
            <a:pPr lvl="0"/>
            <a:r>
              <a:rPr lang="en-US" dirty="0" err="1"/>
              <a:t>Labov</a:t>
            </a:r>
            <a:r>
              <a:rPr lang="en-US" dirty="0"/>
              <a:t>, William.  1991.  The three dialects of English.  In Penelope Eckert (ed.), </a:t>
            </a:r>
            <a:r>
              <a:rPr lang="en-US" i="1" dirty="0" err="1"/>
              <a:t>NewWays</a:t>
            </a:r>
            <a:r>
              <a:rPr lang="en-US" i="1" dirty="0"/>
              <a:t> of Analyzing Sound Change</a:t>
            </a:r>
            <a:r>
              <a:rPr lang="en-US" dirty="0"/>
              <a:t>, 1-44.  New York: Academic.</a:t>
            </a:r>
          </a:p>
          <a:p>
            <a:pPr lvl="0"/>
            <a:r>
              <a:rPr lang="en-US" dirty="0" err="1"/>
              <a:t>Labov</a:t>
            </a:r>
            <a:r>
              <a:rPr lang="en-US" dirty="0"/>
              <a:t>, William.  1994.  </a:t>
            </a:r>
            <a:r>
              <a:rPr lang="en-US" i="1" dirty="0"/>
              <a:t>Principles of Linguistic Change.</a:t>
            </a:r>
            <a:r>
              <a:rPr lang="en-US" dirty="0"/>
              <a:t>  </a:t>
            </a:r>
            <a:r>
              <a:rPr lang="en-US" i="1" dirty="0"/>
              <a:t>Volume 1:</a:t>
            </a:r>
            <a:r>
              <a:rPr lang="en-US" dirty="0"/>
              <a:t> </a:t>
            </a:r>
            <a:r>
              <a:rPr lang="en-US" i="1" dirty="0"/>
              <a:t>Internal Factors</a:t>
            </a:r>
            <a:r>
              <a:rPr lang="en-US" dirty="0"/>
              <a:t>.  Language in Society 20.  Oxford, U.K./ Malden, MA: Blackwell.</a:t>
            </a:r>
          </a:p>
          <a:p>
            <a:pPr lvl="0"/>
            <a:r>
              <a:rPr lang="en-US" dirty="0" err="1"/>
              <a:t>Labov</a:t>
            </a:r>
            <a:r>
              <a:rPr lang="en-US" dirty="0"/>
              <a:t>, William.  2001.  </a:t>
            </a:r>
            <a:r>
              <a:rPr lang="en-US" i="1" dirty="0"/>
              <a:t>Principles of Linguistic Change.</a:t>
            </a:r>
            <a:r>
              <a:rPr lang="en-US" dirty="0"/>
              <a:t>  </a:t>
            </a:r>
            <a:r>
              <a:rPr lang="en-US" i="1" dirty="0"/>
              <a:t>Volume 2: Social Factors</a:t>
            </a:r>
            <a:r>
              <a:rPr lang="en-US" dirty="0"/>
              <a:t>.  Language in Society 29.  Oxford, UK/ Malden, MA:  Blackwell.</a:t>
            </a:r>
          </a:p>
          <a:p>
            <a:pPr lvl="0"/>
            <a:r>
              <a:rPr lang="en-US" dirty="0" err="1"/>
              <a:t>Labov</a:t>
            </a:r>
            <a:r>
              <a:rPr lang="en-US" dirty="0"/>
              <a:t>, William, Sharon Ash, and Charles </a:t>
            </a:r>
            <a:r>
              <a:rPr lang="en-US" dirty="0" err="1"/>
              <a:t>Boberg</a:t>
            </a:r>
            <a:r>
              <a:rPr lang="en-US" dirty="0"/>
              <a:t>.  2006.  </a:t>
            </a:r>
            <a:r>
              <a:rPr lang="en-US" i="1" dirty="0"/>
              <a:t>The Atlas of North American English: Phonetics, Phonology and Sound Change.  A Multimedia Reference Tool</a:t>
            </a:r>
            <a:r>
              <a:rPr lang="en-US" dirty="0"/>
              <a:t>.  Berlin: Mouton de </a:t>
            </a:r>
            <a:r>
              <a:rPr lang="en-US" dirty="0" err="1"/>
              <a:t>Gruyter</a:t>
            </a:r>
            <a:r>
              <a:rPr lang="en-US" dirty="0"/>
              <a:t>.</a:t>
            </a:r>
          </a:p>
          <a:p>
            <a:pPr lvl="0"/>
            <a:r>
              <a:rPr lang="en-US" dirty="0" err="1"/>
              <a:t>Labov</a:t>
            </a:r>
            <a:r>
              <a:rPr lang="en-US" dirty="0"/>
              <a:t>, William, </a:t>
            </a:r>
            <a:r>
              <a:rPr lang="en-US" dirty="0" err="1"/>
              <a:t>Malcah</a:t>
            </a:r>
            <a:r>
              <a:rPr lang="en-US" dirty="0"/>
              <a:t> </a:t>
            </a:r>
            <a:r>
              <a:rPr lang="en-US" dirty="0" err="1"/>
              <a:t>Yaeger</a:t>
            </a:r>
            <a:r>
              <a:rPr lang="en-US" dirty="0"/>
              <a:t>, and Richard Steiner.  1972.  </a:t>
            </a:r>
            <a:r>
              <a:rPr lang="en-US" i="1" dirty="0"/>
              <a:t>A Quantitative Study of Sound Change in Progress</a:t>
            </a:r>
            <a:r>
              <a:rPr lang="en-US" dirty="0"/>
              <a:t>.  Philadelphia: U.S. Regional Survey.</a:t>
            </a:r>
          </a:p>
          <a:p>
            <a:pPr lvl="0"/>
            <a:r>
              <a:rPr lang="en-US" dirty="0" err="1"/>
              <a:t>Liljencrants</a:t>
            </a:r>
            <a:r>
              <a:rPr lang="en-US" dirty="0"/>
              <a:t>, Johan, and </a:t>
            </a:r>
            <a:r>
              <a:rPr lang="de-DE" dirty="0"/>
              <a:t>Björn Lindblom.  1972.  Numerical simulation of vowel quality systems: The role of perceptual contrast.  </a:t>
            </a:r>
            <a:r>
              <a:rPr lang="de-DE" i="1" dirty="0"/>
              <a:t>Language</a:t>
            </a:r>
            <a:r>
              <a:rPr lang="de-DE" dirty="0"/>
              <a:t> 48:839-62</a:t>
            </a:r>
            <a:r>
              <a:rPr lang="de-DE" dirty="0" smtClean="0"/>
              <a:t>.</a:t>
            </a:r>
            <a:endParaRPr lang="en-US" dirty="0"/>
          </a:p>
        </p:txBody>
      </p:sp>
    </p:spTree>
    <p:extLst>
      <p:ext uri="{BB962C8B-B14F-4D97-AF65-F5344CB8AC3E}">
        <p14:creationId xmlns:p14="http://schemas.microsoft.com/office/powerpoint/2010/main" val="298142451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(continued)</a:t>
            </a:r>
          </a:p>
        </p:txBody>
      </p:sp>
      <p:sp>
        <p:nvSpPr>
          <p:cNvPr id="3" name="Content Placeholder 2"/>
          <p:cNvSpPr>
            <a:spLocks noGrp="1"/>
          </p:cNvSpPr>
          <p:nvPr>
            <p:ph idx="1"/>
          </p:nvPr>
        </p:nvSpPr>
        <p:spPr>
          <a:xfrm>
            <a:off x="457200" y="1600200"/>
            <a:ext cx="8229600" cy="4953000"/>
          </a:xfrm>
        </p:spPr>
        <p:txBody>
          <a:bodyPr>
            <a:normAutofit fontScale="55000" lnSpcReduction="20000"/>
          </a:bodyPr>
          <a:lstStyle/>
          <a:p>
            <a:pPr lvl="0"/>
            <a:r>
              <a:rPr lang="de-DE" dirty="0"/>
              <a:t>Lindblom, Björn.  1986.  Phonetic universals in vowel systems.  In John J. Ohala and Jeri J. Jaeger (eds.), </a:t>
            </a:r>
            <a:r>
              <a:rPr lang="de-DE" i="1" dirty="0"/>
              <a:t>Experimental Phonology</a:t>
            </a:r>
            <a:r>
              <a:rPr lang="de-DE" dirty="0"/>
              <a:t>, 13-44.  Orlando: Academic Press.</a:t>
            </a:r>
            <a:endParaRPr lang="en-US" dirty="0"/>
          </a:p>
          <a:p>
            <a:pPr lvl="0"/>
            <a:r>
              <a:rPr lang="de-DE" dirty="0"/>
              <a:t>Lindblom, Björn, Susan Guion, Susan Hura, Seung-Jae Moon, and Raquel Willerman.  1995.  Is sound change adaptive?  </a:t>
            </a:r>
            <a:r>
              <a:rPr lang="de-DE" i="1" dirty="0"/>
              <a:t>Rivista di Linguistica</a:t>
            </a:r>
            <a:r>
              <a:rPr lang="de-DE" dirty="0"/>
              <a:t> 7:5-37.</a:t>
            </a:r>
            <a:endParaRPr lang="en-US" dirty="0"/>
          </a:p>
          <a:p>
            <a:pPr lvl="0"/>
            <a:r>
              <a:rPr lang="de-DE" dirty="0"/>
              <a:t>Martinet, André.  1952.  Function, structure, and sound change.  </a:t>
            </a:r>
            <a:r>
              <a:rPr lang="de-DE" i="1" dirty="0"/>
              <a:t>Word</a:t>
            </a:r>
            <a:r>
              <a:rPr lang="de-DE" dirty="0"/>
              <a:t> 8:1-32.</a:t>
            </a:r>
            <a:endParaRPr lang="en-US" dirty="0"/>
          </a:p>
          <a:p>
            <a:pPr lvl="0"/>
            <a:r>
              <a:rPr lang="de-DE" dirty="0"/>
              <a:t>Moulton, William G.  1962.  Dialect geography and the concept of phonological space.  </a:t>
            </a:r>
            <a:r>
              <a:rPr lang="de-DE" i="1" dirty="0"/>
              <a:t>Word</a:t>
            </a:r>
            <a:r>
              <a:rPr lang="de-DE" dirty="0"/>
              <a:t> 18:23-32.</a:t>
            </a:r>
            <a:endParaRPr lang="en-US" dirty="0"/>
          </a:p>
          <a:p>
            <a:pPr lvl="0"/>
            <a:r>
              <a:rPr lang="de-DE" dirty="0"/>
              <a:t>Ohala, John J.  1981.  The listener as a source of sound change.  In Carrie S. Masek, Roberta A. Hendrick, and Mary Frances Miller (eds.), </a:t>
            </a:r>
            <a:r>
              <a:rPr lang="de-DE" i="1" dirty="0"/>
              <a:t>Papers from the Parasession on Language and Behavior.  Chicago Linguistic Society, May 1-2, 1981</a:t>
            </a:r>
            <a:r>
              <a:rPr lang="de-DE" dirty="0"/>
              <a:t>, 178-203.  Chicago: Chicago Linguistic Society.</a:t>
            </a:r>
            <a:endParaRPr lang="en-US" dirty="0"/>
          </a:p>
          <a:p>
            <a:pPr lvl="0"/>
            <a:r>
              <a:rPr lang="en-US" dirty="0" err="1"/>
              <a:t>Ohala</a:t>
            </a:r>
            <a:r>
              <a:rPr lang="en-US" dirty="0"/>
              <a:t>, John J.  1993.  The phonetics of sound change.  In Charles Jones (ed.), </a:t>
            </a:r>
            <a:r>
              <a:rPr lang="en-US" i="1" dirty="0"/>
              <a:t>Historical Linguistics: Problems and Perspectives</a:t>
            </a:r>
            <a:r>
              <a:rPr lang="en-US" dirty="0"/>
              <a:t>, 237-78.  London: Longman.</a:t>
            </a:r>
          </a:p>
          <a:p>
            <a:pPr lvl="0"/>
            <a:r>
              <a:rPr lang="en-US" dirty="0"/>
              <a:t>Thomas, Erik R.  2001.  </a:t>
            </a:r>
            <a:r>
              <a:rPr lang="en-US" i="1" dirty="0"/>
              <a:t>An Acoustic Analysis of Vowel Variation in New World English</a:t>
            </a:r>
            <a:r>
              <a:rPr lang="en-US" dirty="0"/>
              <a:t>.  Publication of the American Dialect Society 85.  Durham, NC: Duke University Press.</a:t>
            </a:r>
          </a:p>
          <a:p>
            <a:r>
              <a:rPr lang="en-US" dirty="0" err="1"/>
              <a:t>Weinreich</a:t>
            </a:r>
            <a:r>
              <a:rPr lang="en-US" dirty="0"/>
              <a:t>, </a:t>
            </a:r>
            <a:r>
              <a:rPr lang="en-US" dirty="0" err="1"/>
              <a:t>Uriel</a:t>
            </a:r>
            <a:r>
              <a:rPr lang="en-US" dirty="0"/>
              <a:t>, William </a:t>
            </a:r>
            <a:r>
              <a:rPr lang="en-US" dirty="0" err="1"/>
              <a:t>Labov</a:t>
            </a:r>
            <a:r>
              <a:rPr lang="en-US" dirty="0"/>
              <a:t>, and Marvin Herzog.  1968.  Empirical Foundations for a Theory of Language Change.  In Winfred P. Lehmann and </a:t>
            </a:r>
            <a:r>
              <a:rPr lang="en-US" dirty="0" err="1"/>
              <a:t>Yakov</a:t>
            </a:r>
            <a:r>
              <a:rPr lang="en-US" dirty="0"/>
              <a:t> </a:t>
            </a:r>
            <a:r>
              <a:rPr lang="en-US" dirty="0" err="1"/>
              <a:t>Malkiel</a:t>
            </a:r>
            <a:r>
              <a:rPr lang="en-US" dirty="0"/>
              <a:t> (eds.), </a:t>
            </a:r>
            <a:r>
              <a:rPr lang="en-US" i="1" dirty="0"/>
              <a:t>Directions for Historical Linguistics: A Symposium</a:t>
            </a:r>
            <a:r>
              <a:rPr lang="en-US" dirty="0"/>
              <a:t>, 95-188.  Austin: University of Texas Press.</a:t>
            </a:r>
            <a:endParaRPr lang="en-US" dirty="0"/>
          </a:p>
        </p:txBody>
      </p:sp>
    </p:spTree>
    <p:extLst>
      <p:ext uri="{BB962C8B-B14F-4D97-AF65-F5344CB8AC3E}">
        <p14:creationId xmlns:p14="http://schemas.microsoft.com/office/powerpoint/2010/main" val="3225495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Maximal Dispersion</a:t>
            </a:r>
            <a:endParaRPr lang="en-US" dirty="0"/>
          </a:p>
        </p:txBody>
      </p:sp>
      <p:sp>
        <p:nvSpPr>
          <p:cNvPr id="3" name="Content Placeholder 2"/>
          <p:cNvSpPr>
            <a:spLocks noGrp="1"/>
          </p:cNvSpPr>
          <p:nvPr>
            <p:ph idx="1"/>
          </p:nvPr>
        </p:nvSpPr>
        <p:spPr/>
        <p:txBody>
          <a:bodyPr>
            <a:normAutofit/>
          </a:bodyPr>
          <a:lstStyle/>
          <a:p>
            <a:r>
              <a:rPr lang="en-US" dirty="0" smtClean="0"/>
              <a:t>Related to the clarity position</a:t>
            </a:r>
          </a:p>
          <a:p>
            <a:r>
              <a:rPr lang="en-US" dirty="0" smtClean="0"/>
              <a:t>Notion that sounds tend to become evenly dispersed in the acoustic space</a:t>
            </a:r>
          </a:p>
          <a:p>
            <a:r>
              <a:rPr lang="en-US" dirty="0" smtClean="0"/>
              <a:t>Moulton’s (1962) demonstration of how it applied to long low vowels in Swiss German is an interesting case</a:t>
            </a:r>
          </a:p>
          <a:p>
            <a:r>
              <a:rPr lang="en-US" i="1" dirty="0" smtClean="0"/>
              <a:t>Push chains</a:t>
            </a:r>
            <a:r>
              <a:rPr lang="en-US" dirty="0" smtClean="0"/>
              <a:t> and </a:t>
            </a:r>
            <a:r>
              <a:rPr lang="en-US" i="1" dirty="0" smtClean="0"/>
              <a:t>pull chains</a:t>
            </a:r>
            <a:r>
              <a:rPr lang="en-US" dirty="0" smtClean="0"/>
              <a:t> are consequences of maximal dispersion</a:t>
            </a:r>
            <a:endParaRPr lang="en-US"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Martinet (1952), “Function, structure, and sound change</a:t>
            </a:r>
            <a:r>
              <a:rPr lang="en-US" dirty="0" smtClean="0"/>
              <a:t>” (1)</a:t>
            </a:r>
            <a:endParaRPr lang="en-US" dirty="0"/>
          </a:p>
        </p:txBody>
      </p:sp>
      <p:sp>
        <p:nvSpPr>
          <p:cNvPr id="3" name="Content Placeholder 2"/>
          <p:cNvSpPr>
            <a:spLocks noGrp="1"/>
          </p:cNvSpPr>
          <p:nvPr>
            <p:ph idx="1"/>
          </p:nvPr>
        </p:nvSpPr>
        <p:spPr/>
        <p:txBody>
          <a:bodyPr/>
          <a:lstStyle/>
          <a:p>
            <a:r>
              <a:rPr lang="en-US" dirty="0"/>
              <a:t>Martinet notes that the causes of morphological, syntactic, and lexical change </a:t>
            </a:r>
            <a:r>
              <a:rPr lang="en-US" dirty="0" smtClean="0"/>
              <a:t>are </a:t>
            </a:r>
            <a:r>
              <a:rPr lang="en-US" dirty="0"/>
              <a:t>often </a:t>
            </a:r>
            <a:r>
              <a:rPr lang="en-US" dirty="0" smtClean="0"/>
              <a:t>transparent</a:t>
            </a:r>
          </a:p>
          <a:p>
            <a:r>
              <a:rPr lang="en-US" dirty="0"/>
              <a:t>What about phonological change?  Its causes are more opaque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TotalTime>
  <Words>5897</Words>
  <Application>Microsoft Office PowerPoint</Application>
  <PresentationFormat>On-screen Show (4:3)</PresentationFormat>
  <Paragraphs>354</Paragraphs>
  <Slides>74</Slides>
  <Notes>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74</vt:i4>
      </vt:variant>
    </vt:vector>
  </HeadingPairs>
  <TitlesOfParts>
    <vt:vector size="75" baseType="lpstr">
      <vt:lpstr>Office Theme</vt:lpstr>
      <vt:lpstr>ENG 528: Language Change Research Seminar</vt:lpstr>
      <vt:lpstr>Linguistic vs. Social Factors</vt:lpstr>
      <vt:lpstr>Issues from Weinreich et al. (1968)</vt:lpstr>
      <vt:lpstr>Teleology</vt:lpstr>
      <vt:lpstr>Ease of Articulation</vt:lpstr>
      <vt:lpstr>Clarity</vt:lpstr>
      <vt:lpstr>Ease vs. Clarity</vt:lpstr>
      <vt:lpstr>Maximal Dispersion</vt:lpstr>
      <vt:lpstr>Martinet (1952), “Function, structure, and sound change” (1)</vt:lpstr>
      <vt:lpstr>Martinet (1952), “Function, structure, and sound change” (2)</vt:lpstr>
      <vt:lpstr>Martinet (1952), “Function, structure, and sound change” (3)</vt:lpstr>
      <vt:lpstr>Martinet (1952), “Function, structure, and sound change” (4)</vt:lpstr>
      <vt:lpstr>Martinet (1952), “Function, structure, and sound change” (5)</vt:lpstr>
      <vt:lpstr>Martinet (1952), “Function, structure, and sound change” (6)</vt:lpstr>
      <vt:lpstr>Martinet (1952), “Function, structure, and sound change” (7)</vt:lpstr>
      <vt:lpstr>Lindblom (1986), “Phonetic universals in vowel systems” (1)</vt:lpstr>
      <vt:lpstr>Lindblom (1986), “Phonetic universals in vowel systems” (2)</vt:lpstr>
      <vt:lpstr>Lindblom (1986), “Phonetic universals in vowel systems” (3)</vt:lpstr>
      <vt:lpstr>Lindblom (1986), “Phonetic universals in vowel systems” (4)</vt:lpstr>
      <vt:lpstr>Lindblom (1986), “Phonetic universals in vowel systems” (5)</vt:lpstr>
      <vt:lpstr>Lindblom (1986), “Phonetic universals in vowel systems” (6)</vt:lpstr>
      <vt:lpstr>Problems with Maximal Dispersion</vt:lpstr>
      <vt:lpstr>Problem with Ease vs. Clarity</vt:lpstr>
      <vt:lpstr>Ohala’s Misperception Model</vt:lpstr>
      <vt:lpstr>John J. Ohala (1993), “The phonetics of sound change” (1)</vt:lpstr>
      <vt:lpstr>John J. Ohala (1993), “The phonetics of sound change” (2)</vt:lpstr>
      <vt:lpstr>John J. Ohala (1993), “The phonetics of sound change” (3)</vt:lpstr>
      <vt:lpstr>John J. Ohala (1993), “The phonetics of sound change” (4)</vt:lpstr>
      <vt:lpstr>John J. Ohala (1993), “The phonetics of sound change” (5)</vt:lpstr>
      <vt:lpstr>Boersma’s response to Ohala</vt:lpstr>
      <vt:lpstr>Lindblom, Guion, Hura, Moon, and Willerman (1995), “Is sound change adaptive?” (1)</vt:lpstr>
      <vt:lpstr>Lindblom, Guion, Hura, Moon, and Willerman (1995), “Is sound change adaptive?” (2)</vt:lpstr>
      <vt:lpstr>Lindblom, Guion, Hura, Moon, and Willerman (1995), “Is sound change adaptive?” (3)</vt:lpstr>
      <vt:lpstr>Lindblom, Guion, Hura, Moon, and Willerman (1995), “Is sound change adaptive?” (4)</vt:lpstr>
      <vt:lpstr>Ohala vs. Lindblom et al.</vt:lpstr>
      <vt:lpstr>Ohala vs. Lindblom et al.</vt:lpstr>
      <vt:lpstr>Browman and Goldstein (1991)</vt:lpstr>
      <vt:lpstr>Blevins (2004), Evolutionary Phonology: The Emergence of Sound Patterns </vt:lpstr>
      <vt:lpstr>Origin and Actuation</vt:lpstr>
      <vt:lpstr>How compatible are the theories with sociolinguistic findings?</vt:lpstr>
      <vt:lpstr>Questions for Discussion</vt:lpstr>
      <vt:lpstr>Labov’s Theories about Sound Change</vt:lpstr>
      <vt:lpstr>Labov’s Background Evidence</vt:lpstr>
      <vt:lpstr>Labov’s Principles of Vowel Shifting (1)</vt:lpstr>
      <vt:lpstr>Labov’s Principles of Vowel Shifting (2)</vt:lpstr>
      <vt:lpstr>Labov’s Principles of Vowel Shifting (3)</vt:lpstr>
      <vt:lpstr>Objections to Labov’s Principles</vt:lpstr>
      <vt:lpstr>Peripherality: Motivator or By-Product of Vowel Shifting?</vt:lpstr>
      <vt:lpstr>Motivations for the Principles</vt:lpstr>
      <vt:lpstr>Chain Shifting Patterns across Languages</vt:lpstr>
      <vt:lpstr>Shifting Patterns (also in Labov 1991, “The three dialects of English”)</vt:lpstr>
      <vt:lpstr>Shifting Patterns (also in Labov 1991, “The three dialects of English”)</vt:lpstr>
      <vt:lpstr>The “Third Dialect”</vt:lpstr>
      <vt:lpstr>Mergers</vt:lpstr>
      <vt:lpstr>Principles of Mergers (after Labov 1994)</vt:lpstr>
      <vt:lpstr>Mechanisms of Merger (1): Merger-by-Approximation</vt:lpstr>
      <vt:lpstr>Mechanisms of Merger (2): Merger-by-Transfer</vt:lpstr>
      <vt:lpstr>Mechanisms of Merger (3):  Merger-by-Expansion</vt:lpstr>
      <vt:lpstr>Thomas (2001): Southern White Vowels</vt:lpstr>
      <vt:lpstr>Thomas (2001): Local Southern Patterns</vt:lpstr>
      <vt:lpstr>Thomas (2001): Local Southern Patterns</vt:lpstr>
      <vt:lpstr>Thomas (2001): Local Southern Patterns</vt:lpstr>
      <vt:lpstr>Thomas (2001): Local Southern Patterns</vt:lpstr>
      <vt:lpstr>Thomas (2001): Local Southern Patterns</vt:lpstr>
      <vt:lpstr>Thomas (2001): AAE Vowels</vt:lpstr>
      <vt:lpstr>Thomas (2001): AAE Vowels</vt:lpstr>
      <vt:lpstr>The Neogrammarian Controversy (1)</vt:lpstr>
      <vt:lpstr>The Neogrammarian Controversy (2)</vt:lpstr>
      <vt:lpstr>Propagation of Changes</vt:lpstr>
      <vt:lpstr>Questions for Discussion</vt:lpstr>
      <vt:lpstr>Fun with Vowel Formant Plots</vt:lpstr>
      <vt:lpstr>References</vt:lpstr>
      <vt:lpstr>References (continued)</vt:lpstr>
      <vt:lpstr>References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 528: Language Change Research Seminar</dc:title>
  <dc:creator>erthomas</dc:creator>
  <cp:lastModifiedBy>erthomas</cp:lastModifiedBy>
  <cp:revision>74</cp:revision>
  <dcterms:created xsi:type="dcterms:W3CDTF">2011-11-13T01:56:21Z</dcterms:created>
  <dcterms:modified xsi:type="dcterms:W3CDTF">2012-01-05T18:43:45Z</dcterms:modified>
</cp:coreProperties>
</file>