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462"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 Id="rId4" Type="http://schemas.openxmlformats.org/officeDocument/2006/relationships/image" Target="../media/image4.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A229862-194E-4788-8223-D83DDC5AD8F7}" type="datetimeFigureOut">
              <a:rPr lang="en-US" smtClean="0"/>
              <a:pPr/>
              <a:t>1/19/2012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3940FC-649C-478D-ACE0-6964282E5C9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229862-194E-4788-8223-D83DDC5AD8F7}" type="datetimeFigureOut">
              <a:rPr lang="en-US" smtClean="0"/>
              <a:pPr/>
              <a:t>1/19/2012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3940FC-649C-478D-ACE0-6964282E5C9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229862-194E-4788-8223-D83DDC5AD8F7}" type="datetimeFigureOut">
              <a:rPr lang="en-US" smtClean="0"/>
              <a:pPr/>
              <a:t>1/19/2012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3940FC-649C-478D-ACE0-6964282E5C9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229862-194E-4788-8223-D83DDC5AD8F7}" type="datetimeFigureOut">
              <a:rPr lang="en-US" smtClean="0"/>
              <a:pPr/>
              <a:t>1/19/2012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3940FC-649C-478D-ACE0-6964282E5C9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A229862-194E-4788-8223-D83DDC5AD8F7}" type="datetimeFigureOut">
              <a:rPr lang="en-US" smtClean="0"/>
              <a:pPr/>
              <a:t>1/19/2012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3940FC-649C-478D-ACE0-6964282E5C9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A229862-194E-4788-8223-D83DDC5AD8F7}" type="datetimeFigureOut">
              <a:rPr lang="en-US" smtClean="0"/>
              <a:pPr/>
              <a:t>1/19/2012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3940FC-649C-478D-ACE0-6964282E5C9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A229862-194E-4788-8223-D83DDC5AD8F7}" type="datetimeFigureOut">
              <a:rPr lang="en-US" smtClean="0"/>
              <a:pPr/>
              <a:t>1/19/2012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3940FC-649C-478D-ACE0-6964282E5C9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A229862-194E-4788-8223-D83DDC5AD8F7}" type="datetimeFigureOut">
              <a:rPr lang="en-US" smtClean="0"/>
              <a:pPr/>
              <a:t>1/19/2012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3940FC-649C-478D-ACE0-6964282E5C9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229862-194E-4788-8223-D83DDC5AD8F7}" type="datetimeFigureOut">
              <a:rPr lang="en-US" smtClean="0"/>
              <a:pPr/>
              <a:t>1/19/2012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3940FC-649C-478D-ACE0-6964282E5C9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229862-194E-4788-8223-D83DDC5AD8F7}" type="datetimeFigureOut">
              <a:rPr lang="en-US" smtClean="0"/>
              <a:pPr/>
              <a:t>1/19/2012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3940FC-649C-478D-ACE0-6964282E5C9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A229862-194E-4788-8223-D83DDC5AD8F7}" type="datetimeFigureOut">
              <a:rPr lang="en-US" smtClean="0"/>
              <a:pPr/>
              <a:t>1/19/2012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3940FC-649C-478D-ACE0-6964282E5C9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229862-194E-4788-8223-D83DDC5AD8F7}" type="datetimeFigureOut">
              <a:rPr lang="en-US" smtClean="0"/>
              <a:pPr/>
              <a:t>1/19/2012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940FC-649C-478D-ACE0-6964282E5C9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10" Type="http://schemas.openxmlformats.org/officeDocument/2006/relationships/image" Target="../media/image4.wmf"/><Relationship Id="rId4" Type="http://schemas.openxmlformats.org/officeDocument/2006/relationships/image" Target="../media/image1.wmf"/><Relationship Id="rId9" Type="http://schemas.openxmlformats.org/officeDocument/2006/relationships/oleObject" Target="../embeddings/oleObject4.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ENG 528: Language Change Research Seminar</a:t>
            </a:r>
            <a:endParaRPr lang="en-US" dirty="0"/>
          </a:p>
        </p:txBody>
      </p:sp>
      <p:sp>
        <p:nvSpPr>
          <p:cNvPr id="3" name="Subtitle 2"/>
          <p:cNvSpPr>
            <a:spLocks noGrp="1"/>
          </p:cNvSpPr>
          <p:nvPr>
            <p:ph type="subTitle" idx="1"/>
          </p:nvPr>
        </p:nvSpPr>
        <p:spPr/>
        <p:txBody>
          <a:bodyPr/>
          <a:lstStyle/>
          <a:p>
            <a:r>
              <a:rPr lang="en-US" dirty="0" err="1" smtClean="0"/>
              <a:t>Sociophonetics</a:t>
            </a:r>
            <a:r>
              <a:rPr lang="en-US" dirty="0" smtClean="0"/>
              <a:t>: An Introduction</a:t>
            </a:r>
          </a:p>
          <a:p>
            <a:r>
              <a:rPr lang="en-US" dirty="0" smtClean="0"/>
              <a:t>Chapter 8: Combinations of Different Types of Variables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The diagrams on slide 8 are taken from:</a:t>
            </a:r>
          </a:p>
          <a:p>
            <a:r>
              <a:rPr lang="en-US" dirty="0"/>
              <a:t>Thomas, Erik R., Norman J. Lass, and Jeannine Carpenter.  2010.  </a:t>
            </a:r>
            <a:r>
              <a:rPr lang="en-US" dirty="0" smtClean="0"/>
              <a:t>Identification </a:t>
            </a:r>
            <a:r>
              <a:rPr lang="en-US" dirty="0"/>
              <a:t>of African American Speech</a:t>
            </a:r>
            <a:r>
              <a:rPr lang="en-US" dirty="0" smtClean="0"/>
              <a:t>.  </a:t>
            </a:r>
            <a:r>
              <a:rPr lang="en-US" dirty="0"/>
              <a:t>In Dennis R. Preston and Nancy </a:t>
            </a:r>
            <a:r>
              <a:rPr lang="en-US" dirty="0" err="1"/>
              <a:t>Niedzielski</a:t>
            </a:r>
            <a:r>
              <a:rPr lang="en-US" dirty="0"/>
              <a:t> (eds.), </a:t>
            </a:r>
            <a:r>
              <a:rPr lang="en-US" i="1" dirty="0"/>
              <a:t>A Reader in </a:t>
            </a:r>
            <a:r>
              <a:rPr lang="en-US" i="1" dirty="0" err="1"/>
              <a:t>Sociophonetics</a:t>
            </a:r>
            <a:r>
              <a:rPr lang="en-US" dirty="0"/>
              <a:t>.  Trends in Linguistics: Studies and Monographs 219.  New York: De </a:t>
            </a:r>
            <a:r>
              <a:rPr lang="en-US" dirty="0" err="1"/>
              <a:t>Gruyter</a:t>
            </a:r>
            <a:r>
              <a:rPr lang="en-US" dirty="0"/>
              <a:t> Mouton.  265-85</a:t>
            </a:r>
            <a:r>
              <a:rPr lang="en-US" dirty="0" smtClean="0"/>
              <a:t>.</a:t>
            </a:r>
          </a:p>
          <a:p>
            <a:r>
              <a:rPr lang="en-US" dirty="0" smtClean="0"/>
              <a:t>Other references:</a:t>
            </a:r>
          </a:p>
          <a:p>
            <a:r>
              <a:rPr lang="en-US" dirty="0" err="1" smtClean="0"/>
              <a:t>Indefrey</a:t>
            </a:r>
            <a:r>
              <a:rPr lang="en-US" dirty="0" smtClean="0"/>
              <a:t>, P[</a:t>
            </a:r>
            <a:r>
              <a:rPr lang="en-US" dirty="0" err="1" smtClean="0"/>
              <a:t>eter</a:t>
            </a:r>
            <a:r>
              <a:rPr lang="en-US" dirty="0" smtClean="0"/>
              <a:t>], and W[</a:t>
            </a:r>
            <a:r>
              <a:rPr lang="en-US" dirty="0" err="1" smtClean="0"/>
              <a:t>illem</a:t>
            </a:r>
            <a:r>
              <a:rPr lang="en-US" dirty="0" smtClean="0"/>
              <a:t>] J. M. </a:t>
            </a:r>
            <a:r>
              <a:rPr lang="en-US" dirty="0" err="1" smtClean="0"/>
              <a:t>Levelt</a:t>
            </a:r>
            <a:r>
              <a:rPr lang="en-US" dirty="0" smtClean="0"/>
              <a:t>.  2004.  The spatial and temporal signatures of word production components.  </a:t>
            </a:r>
            <a:r>
              <a:rPr lang="en-US" i="1" dirty="0" smtClean="0"/>
              <a:t>Cognition</a:t>
            </a:r>
            <a:r>
              <a:rPr lang="en-US" dirty="0" smtClean="0"/>
              <a:t> 20:101-44.</a:t>
            </a:r>
          </a:p>
          <a:p>
            <a:r>
              <a:rPr lang="en-US" dirty="0" err="1" smtClean="0"/>
              <a:t>Labov</a:t>
            </a:r>
            <a:r>
              <a:rPr lang="en-US" dirty="0" smtClean="0"/>
              <a:t>, William.  1972.  </a:t>
            </a:r>
            <a:r>
              <a:rPr lang="en-US" i="1" dirty="0" smtClean="0"/>
              <a:t>Sociolinguistic Patterns</a:t>
            </a:r>
            <a:r>
              <a:rPr lang="en-US" dirty="0" smtClean="0"/>
              <a:t>.  Conduct and Communication 4.  Philadelphia: University of Pennsylvania Press.</a:t>
            </a:r>
          </a:p>
          <a:p>
            <a:r>
              <a:rPr lang="en-US" dirty="0" err="1" smtClean="0"/>
              <a:t>Liberman</a:t>
            </a:r>
            <a:r>
              <a:rPr lang="en-US" dirty="0" smtClean="0"/>
              <a:t>, Alvin M., and Ignatius G. Mattingly.  1985.  The motor theory of speech perception revised.  </a:t>
            </a:r>
            <a:r>
              <a:rPr lang="en-US" i="1" dirty="0" smtClean="0"/>
              <a:t>Cognition</a:t>
            </a:r>
            <a:r>
              <a:rPr lang="en-US" dirty="0" smtClean="0"/>
              <a:t> 21:1-36.</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General Problem</a:t>
            </a:r>
            <a:endParaRPr lang="en-US" dirty="0"/>
          </a:p>
        </p:txBody>
      </p:sp>
      <p:sp>
        <p:nvSpPr>
          <p:cNvPr id="3" name="Content Placeholder 2"/>
          <p:cNvSpPr>
            <a:spLocks noGrp="1"/>
          </p:cNvSpPr>
          <p:nvPr>
            <p:ph idx="1"/>
          </p:nvPr>
        </p:nvSpPr>
        <p:spPr/>
        <p:txBody>
          <a:bodyPr/>
          <a:lstStyle/>
          <a:p>
            <a:r>
              <a:rPr lang="en-US" dirty="0" smtClean="0"/>
              <a:t>Studies tend to focus on one variable or a few related variables</a:t>
            </a:r>
          </a:p>
          <a:p>
            <a:r>
              <a:rPr lang="en-US" dirty="0" smtClean="0"/>
              <a:t>Then they generalize and talk about social identities or patterns of linguistic change</a:t>
            </a:r>
          </a:p>
          <a:p>
            <a:r>
              <a:rPr lang="en-US" dirty="0" smtClean="0"/>
              <a:t>Phoneticians aren’t immune to this, either, though they have a better excuse</a:t>
            </a:r>
          </a:p>
          <a:p>
            <a:r>
              <a:rPr lang="en-US" dirty="0" smtClean="0"/>
              <a:t>A more holistic approach is needed</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Tangent from our Main Focus:</a:t>
            </a:r>
            <a:br>
              <a:rPr lang="en-US" dirty="0" smtClean="0"/>
            </a:br>
            <a:r>
              <a:rPr lang="en-US" dirty="0" smtClean="0"/>
              <a:t>Motor Theory </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Main proponent was the late Alvin </a:t>
            </a:r>
            <a:r>
              <a:rPr lang="en-US" dirty="0" err="1" smtClean="0"/>
              <a:t>Liberman</a:t>
            </a:r>
            <a:endParaRPr lang="en-US" dirty="0" smtClean="0"/>
          </a:p>
          <a:p>
            <a:r>
              <a:rPr lang="en-US" dirty="0" smtClean="0"/>
              <a:t>He proposed that listeners perceive speech by relating sounds to articulation</a:t>
            </a:r>
          </a:p>
          <a:p>
            <a:r>
              <a:rPr lang="en-US" dirty="0" smtClean="0"/>
              <a:t>He also maintained that language users have a special speech module for doing that</a:t>
            </a:r>
          </a:p>
          <a:p>
            <a:r>
              <a:rPr lang="en-US" dirty="0" smtClean="0"/>
              <a:t>(Note that Chomsky, </a:t>
            </a:r>
            <a:r>
              <a:rPr lang="en-US" dirty="0" err="1" smtClean="0"/>
              <a:t>Liberman’s</a:t>
            </a:r>
            <a:r>
              <a:rPr lang="en-US" dirty="0" smtClean="0"/>
              <a:t> contemporary, is also a strong proponent of a “speech module”)</a:t>
            </a:r>
          </a:p>
          <a:p>
            <a:r>
              <a:rPr lang="en-US" dirty="0" smtClean="0"/>
              <a:t>Together, this approach is called the </a:t>
            </a:r>
            <a:r>
              <a:rPr lang="en-US" i="1" dirty="0" smtClean="0"/>
              <a:t>Motor Theory</a:t>
            </a:r>
            <a:r>
              <a:rPr lang="en-US" dirty="0" smtClean="0"/>
              <a:t>, and every phonetician needs to know what it is</a:t>
            </a:r>
          </a:p>
          <a:p>
            <a:r>
              <a:rPr lang="en-US" dirty="0" smtClean="0"/>
              <a:t>Both parts of the Motor Theory have been extensively disputed by various phoneticians and </a:t>
            </a:r>
            <a:r>
              <a:rPr lang="en-US" dirty="0" err="1" smtClean="0"/>
              <a:t>cognitians</a:t>
            </a:r>
            <a:r>
              <a:rPr lang="en-US" dirty="0" smtClean="0"/>
              <a:t>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Relating Different Variables to Cognition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First of all, sociolinguists need to pay more attention to cognition</a:t>
            </a:r>
          </a:p>
          <a:p>
            <a:r>
              <a:rPr lang="en-US" dirty="0" smtClean="0"/>
              <a:t>We’ll spend much of the rest of the semester talking about how to do that</a:t>
            </a:r>
          </a:p>
          <a:p>
            <a:r>
              <a:rPr lang="en-US" dirty="0" err="1" smtClean="0"/>
              <a:t>Indefrey</a:t>
            </a:r>
            <a:r>
              <a:rPr lang="en-US" dirty="0" smtClean="0"/>
              <a:t> &amp; </a:t>
            </a:r>
            <a:r>
              <a:rPr lang="en-US" dirty="0" err="1" smtClean="0"/>
              <a:t>Levelt</a:t>
            </a:r>
            <a:r>
              <a:rPr lang="en-US" dirty="0" smtClean="0"/>
              <a:t> (2004—just a general guide to </a:t>
            </a:r>
            <a:r>
              <a:rPr lang="en-US" dirty="0" err="1" smtClean="0"/>
              <a:t>neurolinguistics</a:t>
            </a:r>
            <a:r>
              <a:rPr lang="en-US" dirty="0" smtClean="0"/>
              <a:t>; you could find the same info in other guides): here, they cite some evidence that segmental specification may precede prosodic specification in speech </a:t>
            </a:r>
            <a:r>
              <a:rPr lang="en-US" i="1" dirty="0" smtClean="0"/>
              <a:t>production</a:t>
            </a:r>
          </a:p>
          <a:p>
            <a:r>
              <a:rPr lang="en-US" dirty="0" smtClean="0"/>
              <a:t>How would that relate to social meanings?</a:t>
            </a:r>
          </a:p>
          <a:p>
            <a:r>
              <a:rPr lang="en-US" dirty="0" smtClean="0"/>
              <a:t>Recall </a:t>
            </a:r>
            <a:r>
              <a:rPr lang="en-US" dirty="0" err="1" smtClean="0"/>
              <a:t>Labov’s</a:t>
            </a:r>
            <a:r>
              <a:rPr lang="en-US" dirty="0" smtClean="0"/>
              <a:t> (1972) division of variables into indicators, markers, and stereotypes; how does that fit with cognition?</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Production Studies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It’s relatively easy to extract adequate amounts of information on a variety of variables from most interviews</a:t>
            </a:r>
          </a:p>
          <a:p>
            <a:r>
              <a:rPr lang="en-US" dirty="0" smtClean="0"/>
              <a:t>(Of course, that doesn’t mean you can extract all variables from the average interview; lexical variables, for example, have to be specially elicited)</a:t>
            </a:r>
          </a:p>
          <a:p>
            <a:r>
              <a:rPr lang="en-US" dirty="0" smtClean="0"/>
              <a:t>Still, you can get a wide range of variables—segmental, prosodic, voice quality, </a:t>
            </a:r>
            <a:r>
              <a:rPr lang="en-US" dirty="0" err="1" smtClean="0"/>
              <a:t>morphosyntactic</a:t>
            </a:r>
            <a:r>
              <a:rPr lang="en-US" dirty="0" smtClean="0"/>
              <a:t>, and a few others—from most conversational interviews</a:t>
            </a:r>
          </a:p>
          <a:p>
            <a:r>
              <a:rPr lang="en-US" dirty="0" smtClean="0"/>
              <a:t>Statistical procedures such as MANOVA and Mixed Models are well equipped to analyze the results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 Example: Mexican American English in Pearsall, Texas</a:t>
            </a:r>
            <a:endParaRPr lang="en-US" dirty="0"/>
          </a:p>
        </p:txBody>
      </p:sp>
      <p:sp>
        <p:nvSpPr>
          <p:cNvPr id="3" name="Content Placeholder 2"/>
          <p:cNvSpPr>
            <a:spLocks noGrp="1"/>
          </p:cNvSpPr>
          <p:nvPr>
            <p:ph idx="1"/>
          </p:nvPr>
        </p:nvSpPr>
        <p:spPr>
          <a:xfrm>
            <a:off x="381000" y="1600200"/>
            <a:ext cx="8229600" cy="4906963"/>
          </a:xfrm>
        </p:spPr>
        <p:txBody>
          <a:bodyPr>
            <a:normAutofit fontScale="62500" lnSpcReduction="20000"/>
          </a:bodyPr>
          <a:lstStyle/>
          <a:p>
            <a:r>
              <a:rPr lang="en-US" dirty="0" smtClean="0"/>
              <a:t>Variable acquired by all English speakers, even first-generation: VOT patterns, /</a:t>
            </a:r>
            <a:r>
              <a:rPr lang="en-US" dirty="0" smtClean="0">
                <a:sym typeface="SILDoulosIPA"/>
              </a:rPr>
              <a:t></a:t>
            </a:r>
            <a:r>
              <a:rPr lang="en-US" baseline="30000" dirty="0" smtClean="0"/>
              <a:t>N</a:t>
            </a:r>
            <a:r>
              <a:rPr lang="en-US" dirty="0" smtClean="0"/>
              <a:t>/-/</a:t>
            </a:r>
            <a:r>
              <a:rPr lang="en-US" dirty="0" smtClean="0">
                <a:sym typeface="SILDoulosIPA"/>
              </a:rPr>
              <a:t></a:t>
            </a:r>
            <a:r>
              <a:rPr lang="en-US" baseline="30000" dirty="0" smtClean="0"/>
              <a:t>N</a:t>
            </a:r>
            <a:r>
              <a:rPr lang="en-US" dirty="0" smtClean="0"/>
              <a:t>/ merger</a:t>
            </a:r>
          </a:p>
          <a:p>
            <a:r>
              <a:rPr lang="en-US" dirty="0" smtClean="0"/>
              <a:t>Variables that set first-generation English speakers off from younger Mexican Americans and from all Anglos: verbal past-tense marking, /t</a:t>
            </a:r>
            <a:r>
              <a:rPr lang="en-US" dirty="0" smtClean="0">
                <a:sym typeface="SILDoulosIPA"/>
              </a:rPr>
              <a:t>/-// confusion, /æ/ realization, indistinct /</a:t>
            </a:r>
            <a:r>
              <a:rPr lang="en-US" dirty="0" err="1" smtClean="0">
                <a:sym typeface="SILDoulosIPA"/>
              </a:rPr>
              <a:t>i</a:t>
            </a:r>
            <a:r>
              <a:rPr lang="en-US" dirty="0" smtClean="0">
                <a:sym typeface="SILDoulosIPA"/>
              </a:rPr>
              <a:t>/-// and /u/-// differentiation</a:t>
            </a:r>
          </a:p>
          <a:p>
            <a:r>
              <a:rPr lang="en-US" dirty="0" smtClean="0">
                <a:sym typeface="SILDoulosIPA"/>
              </a:rPr>
              <a:t>Variables that set Mexican Americans off from Anglos: /o/ realization, /e/ realization, // realization, diphthongization of /</a:t>
            </a:r>
            <a:r>
              <a:rPr lang="en-US" dirty="0" err="1" smtClean="0">
                <a:sym typeface="SILDoulosIPA"/>
              </a:rPr>
              <a:t>ai</a:t>
            </a:r>
            <a:r>
              <a:rPr lang="en-US" dirty="0" smtClean="0">
                <a:sym typeface="SILDoulosIPA"/>
              </a:rPr>
              <a:t>/, /au/ nuclear realization, </a:t>
            </a:r>
            <a:r>
              <a:rPr lang="en-US" dirty="0" smtClean="0">
                <a:sym typeface="SILDoulosIPA"/>
              </a:rPr>
              <a:t>/l/ realization, degree </a:t>
            </a:r>
            <a:r>
              <a:rPr lang="en-US" dirty="0" smtClean="0">
                <a:sym typeface="SILDoulosIPA"/>
              </a:rPr>
              <a:t>of /ð/ and // stopping, prosodic rhythm, possibly intonation</a:t>
            </a:r>
          </a:p>
          <a:p>
            <a:r>
              <a:rPr lang="en-US" dirty="0" smtClean="0">
                <a:sym typeface="SILDoulosIPA"/>
              </a:rPr>
              <a:t>Variables that set some Anglos (especially older ones) off from other Anglos and from all Mexican Americans: degree of /ð/ assimilation, merger of /r/ with /r/ instead of with /or/, </a:t>
            </a:r>
            <a:r>
              <a:rPr lang="en-US" dirty="0" err="1" smtClean="0">
                <a:sym typeface="SILDoulosIPA"/>
              </a:rPr>
              <a:t>upgliding</a:t>
            </a:r>
            <a:r>
              <a:rPr lang="en-US" dirty="0" smtClean="0">
                <a:sym typeface="SILDoulosIPA"/>
              </a:rPr>
              <a:t> diphthongization of /æ:/ and //</a:t>
            </a:r>
          </a:p>
          <a:p>
            <a:r>
              <a:rPr lang="en-US" dirty="0" smtClean="0">
                <a:sym typeface="SILDoulosIPA"/>
              </a:rPr>
              <a:t>Variable that sets younger speakers of both ethnicities off from older speakers of both ethnicities: low back merger (//-/</a:t>
            </a:r>
            <a:r>
              <a:rPr lang="en-US" dirty="0" smtClean="0">
                <a:sym typeface="SILDoulosIPA"/>
              </a:rPr>
              <a:t>/)</a:t>
            </a:r>
          </a:p>
          <a:p>
            <a:r>
              <a:rPr lang="en-US" dirty="0" smtClean="0">
                <a:sym typeface="SILDoulosIPA"/>
              </a:rPr>
              <a:t>Variable with more complex patterning, partly related to education: r-</a:t>
            </a:r>
            <a:r>
              <a:rPr lang="en-US" dirty="0" err="1" smtClean="0">
                <a:sym typeface="SILDoulosIPA"/>
              </a:rPr>
              <a:t>lessness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Perception Studies</a:t>
            </a:r>
            <a:endParaRPr lang="en-US" dirty="0"/>
          </a:p>
        </p:txBody>
      </p:sp>
      <p:sp>
        <p:nvSpPr>
          <p:cNvPr id="3" name="Content Placeholder 2"/>
          <p:cNvSpPr>
            <a:spLocks noGrp="1"/>
          </p:cNvSpPr>
          <p:nvPr>
            <p:ph idx="1"/>
          </p:nvPr>
        </p:nvSpPr>
        <p:spPr/>
        <p:txBody>
          <a:bodyPr/>
          <a:lstStyle/>
          <a:p>
            <a:r>
              <a:rPr lang="en-US" dirty="0" smtClean="0"/>
              <a:t>Practical problem with combining variables: the experiment rapidly gets too long</a:t>
            </a:r>
          </a:p>
          <a:p>
            <a:r>
              <a:rPr lang="en-US" dirty="0" smtClean="0"/>
              <a:t>You can create arrays of stimuli that feature two or three different variables; a synthesizer can be very handy for this</a:t>
            </a:r>
          </a:p>
          <a:p>
            <a:r>
              <a:rPr lang="en-US" dirty="0" smtClean="0"/>
              <a:t>For more than three or four variables, though, you may need to run separate experiments</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400" dirty="0" smtClean="0"/>
              <a:t>An Example: Identification of African American and European American speakers</a:t>
            </a:r>
            <a:endParaRPr lang="en-US" sz="3400" dirty="0"/>
          </a:p>
        </p:txBody>
      </p:sp>
      <p:graphicFrame>
        <p:nvGraphicFramePr>
          <p:cNvPr id="1028" name="Object 4"/>
          <p:cNvGraphicFramePr>
            <a:graphicFrameLocks noChangeAspect="1"/>
          </p:cNvGraphicFramePr>
          <p:nvPr/>
        </p:nvGraphicFramePr>
        <p:xfrm>
          <a:off x="1066800" y="1219200"/>
          <a:ext cx="3368675" cy="3041650"/>
        </p:xfrm>
        <a:graphic>
          <a:graphicData uri="http://schemas.openxmlformats.org/presentationml/2006/ole">
            <mc:AlternateContent xmlns:mc="http://schemas.openxmlformats.org/markup-compatibility/2006">
              <mc:Choice xmlns:v="urn:schemas-microsoft-com:vml" Requires="v">
                <p:oleObj spid="_x0000_s1040" r:id="rId3" imgW="3368160" imgH="3041280" progId="">
                  <p:embed/>
                </p:oleObj>
              </mc:Choice>
              <mc:Fallback>
                <p:oleObj r:id="rId3" imgW="3368160" imgH="3041280" progId="">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66800" y="1219200"/>
                        <a:ext cx="3368675" cy="304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29" name="Object 5"/>
          <p:cNvGraphicFramePr>
            <a:graphicFrameLocks noChangeAspect="1"/>
          </p:cNvGraphicFramePr>
          <p:nvPr/>
        </p:nvGraphicFramePr>
        <p:xfrm>
          <a:off x="4724400" y="1295400"/>
          <a:ext cx="3338513" cy="2708275"/>
        </p:xfrm>
        <a:graphic>
          <a:graphicData uri="http://schemas.openxmlformats.org/presentationml/2006/ole">
            <mc:AlternateContent xmlns:mc="http://schemas.openxmlformats.org/markup-compatibility/2006">
              <mc:Choice xmlns:v="urn:schemas-microsoft-com:vml" Requires="v">
                <p:oleObj spid="_x0000_s1041" r:id="rId5" imgW="3337920" imgH="2708640" progId="">
                  <p:embed/>
                </p:oleObj>
              </mc:Choice>
              <mc:Fallback>
                <p:oleObj r:id="rId5" imgW="3337920" imgH="2708640" progId="">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24400" y="1295400"/>
                        <a:ext cx="3338513" cy="2708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30" name="Object 6"/>
          <p:cNvGraphicFramePr>
            <a:graphicFrameLocks noChangeAspect="1"/>
          </p:cNvGraphicFramePr>
          <p:nvPr/>
        </p:nvGraphicFramePr>
        <p:xfrm>
          <a:off x="1066800" y="4095750"/>
          <a:ext cx="3351213" cy="2762250"/>
        </p:xfrm>
        <a:graphic>
          <a:graphicData uri="http://schemas.openxmlformats.org/presentationml/2006/ole">
            <mc:AlternateContent xmlns:mc="http://schemas.openxmlformats.org/markup-compatibility/2006">
              <mc:Choice xmlns:v="urn:schemas-microsoft-com:vml" Requires="v">
                <p:oleObj spid="_x0000_s1042" r:id="rId7" imgW="3350880" imgH="2761920" progId="">
                  <p:embed/>
                </p:oleObj>
              </mc:Choice>
              <mc:Fallback>
                <p:oleObj r:id="rId7" imgW="3350880" imgH="2761920" progId="">
                  <p:embed/>
                  <p:pic>
                    <p:nvPicPr>
                      <p:cNvPr id="0"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66800" y="4095750"/>
                        <a:ext cx="3351213" cy="2762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31" name="Object 7"/>
          <p:cNvGraphicFramePr>
            <a:graphicFrameLocks noChangeAspect="1"/>
          </p:cNvGraphicFramePr>
          <p:nvPr/>
        </p:nvGraphicFramePr>
        <p:xfrm>
          <a:off x="4800600" y="4191000"/>
          <a:ext cx="3402013" cy="2719387"/>
        </p:xfrm>
        <a:graphic>
          <a:graphicData uri="http://schemas.openxmlformats.org/presentationml/2006/ole">
            <mc:AlternateContent xmlns:mc="http://schemas.openxmlformats.org/markup-compatibility/2006">
              <mc:Choice xmlns:v="urn:schemas-microsoft-com:vml" Requires="v">
                <p:oleObj spid="_x0000_s1043" r:id="rId9" imgW="3401280" imgH="2720160" progId="">
                  <p:embed/>
                </p:oleObj>
              </mc:Choice>
              <mc:Fallback>
                <p:oleObj r:id="rId9" imgW="3401280" imgH="2720160" progId="">
                  <p:embed/>
                  <p:pic>
                    <p:nvPicPr>
                      <p:cNvPr id="0" name="Picture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800600" y="4191000"/>
                        <a:ext cx="3402013" cy="2719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Questions for Discussion</a:t>
            </a:r>
            <a:endParaRPr lang="en-US" dirty="0"/>
          </a:p>
        </p:txBody>
      </p:sp>
      <p:sp>
        <p:nvSpPr>
          <p:cNvPr id="4" name="Content Placeholder 3"/>
          <p:cNvSpPr>
            <a:spLocks noGrp="1"/>
          </p:cNvSpPr>
          <p:nvPr>
            <p:ph idx="1"/>
          </p:nvPr>
        </p:nvSpPr>
        <p:spPr/>
        <p:txBody>
          <a:bodyPr>
            <a:normAutofit fontScale="85000" lnSpcReduction="20000"/>
          </a:bodyPr>
          <a:lstStyle/>
          <a:p>
            <a:r>
              <a:rPr lang="en-US" dirty="0"/>
              <a:t>1.  What would be necessary for you to carry out a holistic study of speech production in a community if you’re familiar with which segmental variables are salient in the community but you don’t know which prosodic or voice quality features are?</a:t>
            </a:r>
          </a:p>
          <a:p>
            <a:r>
              <a:rPr lang="en-US" dirty="0"/>
              <a:t> </a:t>
            </a:r>
          </a:p>
          <a:p>
            <a:r>
              <a:rPr lang="en-US" dirty="0"/>
              <a:t>2.  Explain how you’d set up a perception test comparing the importance of several variables on identification of two ethnic groups—say, ancestral English and south Asian English speakers in London?  Would you use spontaneous or read speech as the basis for the stimuli, and why?</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186</TotalTime>
  <Words>824</Words>
  <Application>Microsoft Office PowerPoint</Application>
  <PresentationFormat>On-screen Show (4:3)</PresentationFormat>
  <Paragraphs>49</Paragraphs>
  <Slides>10</Slides>
  <Notes>0</Notes>
  <HiddenSlides>0</HiddenSlides>
  <MMClips>0</MMClips>
  <ScaleCrop>false</ScaleCrop>
  <HeadingPairs>
    <vt:vector size="6" baseType="variant">
      <vt:variant>
        <vt:lpstr>Theme</vt:lpstr>
      </vt:variant>
      <vt:variant>
        <vt:i4>1</vt:i4>
      </vt:variant>
      <vt:variant>
        <vt:lpstr>Embedded OLE Servers</vt:lpstr>
      </vt:variant>
      <vt:variant>
        <vt:i4>0</vt:i4>
      </vt:variant>
      <vt:variant>
        <vt:lpstr>Slide Titles</vt:lpstr>
      </vt:variant>
      <vt:variant>
        <vt:i4>10</vt:i4>
      </vt:variant>
    </vt:vector>
  </HeadingPairs>
  <TitlesOfParts>
    <vt:vector size="11" baseType="lpstr">
      <vt:lpstr>Office Theme</vt:lpstr>
      <vt:lpstr>ENG 528: Language Change Research Seminar</vt:lpstr>
      <vt:lpstr>The General Problem</vt:lpstr>
      <vt:lpstr>A Tangent from our Main Focus: Motor Theory </vt:lpstr>
      <vt:lpstr>Relating Different Variables to Cognition</vt:lpstr>
      <vt:lpstr>Production Studies</vt:lpstr>
      <vt:lpstr>An Example: Mexican American English in Pearsall, Texas</vt:lpstr>
      <vt:lpstr>Perception Studies</vt:lpstr>
      <vt:lpstr>An Example: Identification of African American and European American speakers</vt:lpstr>
      <vt:lpstr>Questions for Discussion</vt:lpstr>
      <vt:lpstr>References</vt:lpstr>
    </vt:vector>
  </TitlesOfParts>
  <Company>NC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 528: Language Change Research Seminar</dc:title>
  <dc:creator>erthomas</dc:creator>
  <cp:lastModifiedBy>erthomas</cp:lastModifiedBy>
  <cp:revision>23</cp:revision>
  <dcterms:created xsi:type="dcterms:W3CDTF">2011-11-03T18:39:32Z</dcterms:created>
  <dcterms:modified xsi:type="dcterms:W3CDTF">2012-01-19T18:44:41Z</dcterms:modified>
</cp:coreProperties>
</file>