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2" r:id="rId10"/>
    <p:sldId id="264" r:id="rId11"/>
    <p:sldId id="265" r:id="rId12"/>
    <p:sldId id="266" r:id="rId13"/>
    <p:sldId id="278" r:id="rId14"/>
    <p:sldId id="281" r:id="rId15"/>
    <p:sldId id="279" r:id="rId16"/>
    <p:sldId id="280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93" r:id="rId26"/>
    <p:sldId id="294" r:id="rId27"/>
    <p:sldId id="295" r:id="rId28"/>
    <p:sldId id="296" r:id="rId29"/>
    <p:sldId id="275" r:id="rId30"/>
    <p:sldId id="276" r:id="rId31"/>
    <p:sldId id="277" r:id="rId32"/>
    <p:sldId id="283" r:id="rId33"/>
    <p:sldId id="284" r:id="rId34"/>
    <p:sldId id="285" r:id="rId35"/>
    <p:sldId id="286" r:id="rId36"/>
    <p:sldId id="287" r:id="rId37"/>
    <p:sldId id="298" r:id="rId38"/>
    <p:sldId id="297" r:id="rId39"/>
    <p:sldId id="288" r:id="rId40"/>
    <p:sldId id="289" r:id="rId41"/>
    <p:sldId id="290" r:id="rId42"/>
    <p:sldId id="291" r:id="rId43"/>
    <p:sldId id="292" r:id="rId44"/>
    <p:sldId id="305" r:id="rId45"/>
    <p:sldId id="299" r:id="rId46"/>
    <p:sldId id="300" r:id="rId47"/>
    <p:sldId id="303" r:id="rId48"/>
    <p:sldId id="304" r:id="rId49"/>
    <p:sldId id="301" r:id="rId50"/>
    <p:sldId id="302" r:id="rId51"/>
    <p:sldId id="306" r:id="rId52"/>
    <p:sldId id="307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4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6E117-D4E2-444A-8ACC-0277C3BA6C7D}" type="datetimeFigureOut">
              <a:rPr lang="en-US" smtClean="0"/>
              <a:pPr/>
              <a:t>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81E01-F7A3-4FE7-9CF6-023A7B4F9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6E117-D4E2-444A-8ACC-0277C3BA6C7D}" type="datetimeFigureOut">
              <a:rPr lang="en-US" smtClean="0"/>
              <a:pPr/>
              <a:t>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81E01-F7A3-4FE7-9CF6-023A7B4F9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6E117-D4E2-444A-8ACC-0277C3BA6C7D}" type="datetimeFigureOut">
              <a:rPr lang="en-US" smtClean="0"/>
              <a:pPr/>
              <a:t>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81E01-F7A3-4FE7-9CF6-023A7B4F9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6E117-D4E2-444A-8ACC-0277C3BA6C7D}" type="datetimeFigureOut">
              <a:rPr lang="en-US" smtClean="0"/>
              <a:pPr/>
              <a:t>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81E01-F7A3-4FE7-9CF6-023A7B4F9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6E117-D4E2-444A-8ACC-0277C3BA6C7D}" type="datetimeFigureOut">
              <a:rPr lang="en-US" smtClean="0"/>
              <a:pPr/>
              <a:t>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81E01-F7A3-4FE7-9CF6-023A7B4F9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6E117-D4E2-444A-8ACC-0277C3BA6C7D}" type="datetimeFigureOut">
              <a:rPr lang="en-US" smtClean="0"/>
              <a:pPr/>
              <a:t>1/4/2012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81E01-F7A3-4FE7-9CF6-023A7B4F9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6E117-D4E2-444A-8ACC-0277C3BA6C7D}" type="datetimeFigureOut">
              <a:rPr lang="en-US" smtClean="0"/>
              <a:pPr/>
              <a:t>1/4/2012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81E01-F7A3-4FE7-9CF6-023A7B4F9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6E117-D4E2-444A-8ACC-0277C3BA6C7D}" type="datetimeFigureOut">
              <a:rPr lang="en-US" smtClean="0"/>
              <a:pPr/>
              <a:t>1/4/2012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81E01-F7A3-4FE7-9CF6-023A7B4F9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6E117-D4E2-444A-8ACC-0277C3BA6C7D}" type="datetimeFigureOut">
              <a:rPr lang="en-US" smtClean="0"/>
              <a:pPr/>
              <a:t>1/4/2012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81E01-F7A3-4FE7-9CF6-023A7B4F9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6E117-D4E2-444A-8ACC-0277C3BA6C7D}" type="datetimeFigureOut">
              <a:rPr lang="en-US" smtClean="0"/>
              <a:pPr/>
              <a:t>1/4/2012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81E01-F7A3-4FE7-9CF6-023A7B4F9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6E117-D4E2-444A-8ACC-0277C3BA6C7D}" type="datetimeFigureOut">
              <a:rPr lang="en-US" smtClean="0"/>
              <a:pPr/>
              <a:t>1/4/2012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81E01-F7A3-4FE7-9CF6-023A7B4F9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6E117-D4E2-444A-8ACC-0277C3BA6C7D}" type="datetimeFigureOut">
              <a:rPr lang="en-US" smtClean="0"/>
              <a:pPr/>
              <a:t>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81E01-F7A3-4FE7-9CF6-023A7B4F9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Documents%20and%20Settings\erthomas\My%20Documents\Course%20Files\528Lstar.wav" TargetMode="External"/><Relationship Id="rId1" Type="http://schemas.microsoft.com/office/2007/relationships/media" Target="file:///C:\Documents%20and%20Settings\erthomas\My%20Documents\Course%20Files\528Lstar.wav" TargetMode="External"/><Relationship Id="rId5" Type="http://schemas.openxmlformats.org/officeDocument/2006/relationships/image" Target="../media/image14.wmf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12.png"/><Relationship Id="rId4" Type="http://schemas.openxmlformats.org/officeDocument/2006/relationships/image" Target="../media/image15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17.png"/><Relationship Id="rId4" Type="http://schemas.openxmlformats.org/officeDocument/2006/relationships/image" Target="../media/image16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30.png"/><Relationship Id="rId4" Type="http://schemas.openxmlformats.org/officeDocument/2006/relationships/image" Target="../media/image29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ENG 528: Language Change Research Seminar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Sociophonetics</a:t>
            </a:r>
            <a:r>
              <a:rPr lang="en-US" dirty="0" smtClean="0"/>
              <a:t>: An Introduction</a:t>
            </a:r>
          </a:p>
          <a:p>
            <a:r>
              <a:rPr lang="en-US" dirty="0" smtClean="0"/>
              <a:t>Chapter 6: Prosody</a:t>
            </a:r>
          </a:p>
          <a:p>
            <a:r>
              <a:rPr lang="en-US" dirty="0" smtClean="0"/>
              <a:t>Sections 6.4-6.5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Phrases and Edge Tones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Intonation(al) Phrase (IP): the highest-level phrase </a:t>
            </a:r>
          </a:p>
          <a:p>
            <a:r>
              <a:rPr lang="en-US" dirty="0" smtClean="0"/>
              <a:t>all languages appear to have it </a:t>
            </a:r>
          </a:p>
          <a:p>
            <a:r>
              <a:rPr lang="en-US" dirty="0" smtClean="0"/>
              <a:t>end (and rarely the beginning) marked by a boundary tone</a:t>
            </a:r>
          </a:p>
          <a:p>
            <a:r>
              <a:rPr lang="en-US" dirty="0"/>
              <a:t>b</a:t>
            </a:r>
            <a:r>
              <a:rPr lang="en-US" dirty="0" smtClean="0"/>
              <a:t>oundary tone is denoted with % (in English, H% or L% at end, and if needed, %H or %L at beginning)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Phrases and Edge Tones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intermediate phrase (</a:t>
            </a:r>
            <a:r>
              <a:rPr lang="en-US" dirty="0" err="1" smtClean="0"/>
              <a:t>ip</a:t>
            </a:r>
            <a:r>
              <a:rPr lang="en-US" dirty="0" smtClean="0"/>
              <a:t>): next-highest-level phrases</a:t>
            </a:r>
          </a:p>
          <a:p>
            <a:r>
              <a:rPr lang="en-US" dirty="0" smtClean="0"/>
              <a:t>present in English and some other languages, but not all</a:t>
            </a:r>
          </a:p>
          <a:p>
            <a:r>
              <a:rPr lang="en-US" dirty="0" smtClean="0"/>
              <a:t>end is marked by a phrase accent</a:t>
            </a:r>
          </a:p>
          <a:p>
            <a:r>
              <a:rPr lang="en-US" dirty="0" smtClean="0"/>
              <a:t>phrase accent is denoted by – (H-, L-)</a:t>
            </a:r>
          </a:p>
          <a:p>
            <a:r>
              <a:rPr lang="en-US" dirty="0" smtClean="0"/>
              <a:t>Because all IP edges are also </a:t>
            </a:r>
            <a:r>
              <a:rPr lang="en-US" dirty="0" err="1" smtClean="0"/>
              <a:t>ip</a:t>
            </a:r>
            <a:r>
              <a:rPr lang="en-US" dirty="0" smtClean="0"/>
              <a:t> edges in English, boundary tones will include a phrase accent designation (H-H%, H-L%, L-H%, L-L%)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Phrases and Edge Tones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Accentual phrases (AP) are the lowest-level phrases</a:t>
            </a:r>
          </a:p>
          <a:p>
            <a:r>
              <a:rPr lang="en-US" dirty="0" smtClean="0"/>
              <a:t>Only some languages, such as French, Korean, and Tongan, have them (African American English?  Maybe.)</a:t>
            </a:r>
          </a:p>
          <a:p>
            <a:r>
              <a:rPr lang="en-US" dirty="0" smtClean="0"/>
              <a:t>Accentual phrase tones are usually marked with </a:t>
            </a:r>
            <a:r>
              <a:rPr lang="en-US" i="1" dirty="0" smtClean="0"/>
              <a:t>a</a:t>
            </a:r>
            <a:r>
              <a:rPr lang="en-US" dirty="0" smtClean="0"/>
              <a:t> (Ha, La), though the system for French works differently (with a basic L H L H* structure)</a:t>
            </a:r>
          </a:p>
          <a:p>
            <a:r>
              <a:rPr lang="en-US" dirty="0" smtClean="0"/>
              <a:t>Accentual phrases most often consist of a single content word and, optionally, function words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L-L% Edge Tone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L-L% is used for ordinary statements</a:t>
            </a:r>
          </a:p>
          <a:p>
            <a:r>
              <a:rPr lang="en-US" dirty="0" smtClean="0"/>
              <a:t>It’s by far the most common edge tone</a:t>
            </a:r>
          </a:p>
          <a:p>
            <a:r>
              <a:rPr lang="en-US" dirty="0" smtClean="0"/>
              <a:t>Tone will be low at end (but don’t be fooled by a pitch track that shows an erroneous upward movement or is influenced by the final consonant)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H-H% Edge Tone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H-H% is used for yes/no questions </a:t>
            </a:r>
          </a:p>
          <a:p>
            <a:r>
              <a:rPr lang="en-US" dirty="0" smtClean="0"/>
              <a:t>It occasionally appears elsewhere, such as in conveying excitement</a:t>
            </a:r>
          </a:p>
          <a:p>
            <a:r>
              <a:rPr lang="en-US" dirty="0" smtClean="0"/>
              <a:t>It involves a sharp rise in pitch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L-H% Edge Tone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L-H% is often called the “continuation rise” because one of its most common uses is to indicate that the speaker isn’t done talking</a:t>
            </a:r>
          </a:p>
          <a:p>
            <a:r>
              <a:rPr lang="en-US" dirty="0" smtClean="0"/>
              <a:t>It has a rise at its end that isn’t as strong as the rise for H-H%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H-L% Edge Tone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English, H-L% represents a final </a:t>
            </a:r>
            <a:r>
              <a:rPr lang="en-US" i="1" dirty="0" smtClean="0"/>
              <a:t>level</a:t>
            </a:r>
            <a:r>
              <a:rPr lang="en-US" dirty="0" smtClean="0"/>
              <a:t> tone, not a falling one</a:t>
            </a:r>
          </a:p>
          <a:p>
            <a:r>
              <a:rPr lang="en-US" dirty="0" smtClean="0"/>
              <a:t>In some other languages, such as German, H-L% is used for an edge tone that really does have a falling tone</a:t>
            </a:r>
          </a:p>
          <a:p>
            <a:r>
              <a:rPr lang="en-US" dirty="0" smtClean="0"/>
              <a:t>H-L% shows up from time to time; one use is in reciting lists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 Index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Used to represent different kinds of juncture</a:t>
            </a:r>
          </a:p>
          <a:p>
            <a:r>
              <a:rPr lang="en-US" dirty="0" smtClean="0"/>
              <a:t>Not essential for </a:t>
            </a:r>
            <a:r>
              <a:rPr lang="en-US" dirty="0" err="1" smtClean="0"/>
              <a:t>intonational</a:t>
            </a:r>
            <a:r>
              <a:rPr lang="en-US" dirty="0" smtClean="0"/>
              <a:t> transcription</a:t>
            </a:r>
          </a:p>
          <a:p>
            <a:r>
              <a:rPr lang="en-US" dirty="0" smtClean="0"/>
              <a:t>For English:</a:t>
            </a:r>
          </a:p>
          <a:p>
            <a:pPr marL="804672">
              <a:buFont typeface="Wingdings" pitchFamily="2" charset="2"/>
              <a:buChar char="§"/>
            </a:pPr>
            <a:r>
              <a:rPr lang="en-US" dirty="0"/>
              <a:t>4</a:t>
            </a:r>
            <a:r>
              <a:rPr lang="en-US" dirty="0" smtClean="0"/>
              <a:t>=IP boundary</a:t>
            </a:r>
          </a:p>
          <a:p>
            <a:pPr marL="804672">
              <a:buFont typeface="Wingdings" pitchFamily="2" charset="2"/>
              <a:buChar char="§"/>
            </a:pPr>
            <a:r>
              <a:rPr lang="en-US" dirty="0" smtClean="0"/>
              <a:t>3=</a:t>
            </a:r>
            <a:r>
              <a:rPr lang="en-US" dirty="0" err="1" smtClean="0"/>
              <a:t>ip</a:t>
            </a:r>
            <a:r>
              <a:rPr lang="en-US" dirty="0" smtClean="0"/>
              <a:t> boundary</a:t>
            </a:r>
          </a:p>
          <a:p>
            <a:pPr marL="804672">
              <a:buFont typeface="Wingdings" pitchFamily="2" charset="2"/>
              <a:buChar char="§"/>
            </a:pPr>
            <a:r>
              <a:rPr lang="en-US" dirty="0" smtClean="0"/>
              <a:t>2=mismatch in degree of juncture and tonal marking</a:t>
            </a:r>
          </a:p>
          <a:p>
            <a:pPr marL="804672">
              <a:buFont typeface="Wingdings" pitchFamily="2" charset="2"/>
              <a:buChar char="§"/>
            </a:pPr>
            <a:r>
              <a:rPr lang="en-US" dirty="0" smtClean="0"/>
              <a:t>1=most word boundaries</a:t>
            </a:r>
          </a:p>
          <a:p>
            <a:pPr marL="804672">
              <a:buFont typeface="Wingdings" pitchFamily="2" charset="2"/>
              <a:buChar char="§"/>
            </a:pPr>
            <a:r>
              <a:rPr lang="en-US" dirty="0" smtClean="0"/>
              <a:t>0=words that are bound together by </a:t>
            </a:r>
            <a:r>
              <a:rPr lang="en-US" dirty="0" err="1" smtClean="0"/>
              <a:t>cliticization</a:t>
            </a:r>
            <a:r>
              <a:rPr lang="en-US" dirty="0" smtClean="0"/>
              <a:t> or a phonological process (tapping of medial coronals is a common case)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Pitch Accents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Pitch accents are denoted with * (e.g., H*, L*+H)</a:t>
            </a:r>
          </a:p>
          <a:p>
            <a:r>
              <a:rPr lang="en-US" dirty="0" smtClean="0"/>
              <a:t>If </a:t>
            </a:r>
            <a:r>
              <a:rPr lang="en-US" dirty="0"/>
              <a:t>a syllable has a pitch accent, it’s marked by having a noticeably different pitch than the preceding </a:t>
            </a:r>
            <a:r>
              <a:rPr lang="en-US" dirty="0" smtClean="0"/>
              <a:t>syllables</a:t>
            </a:r>
          </a:p>
          <a:p>
            <a:r>
              <a:rPr lang="en-US" dirty="0" smtClean="0"/>
              <a:t>The most </a:t>
            </a:r>
            <a:r>
              <a:rPr lang="en-US" dirty="0"/>
              <a:t>prominent pitch accent in an </a:t>
            </a:r>
            <a:r>
              <a:rPr lang="en-US" dirty="0" err="1" smtClean="0"/>
              <a:t>Intonational</a:t>
            </a:r>
            <a:r>
              <a:rPr lang="en-US" dirty="0" smtClean="0"/>
              <a:t> Phrase is called the </a:t>
            </a:r>
            <a:r>
              <a:rPr lang="en-US" i="1" dirty="0" smtClean="0"/>
              <a:t>nucleus</a:t>
            </a:r>
            <a:r>
              <a:rPr lang="en-US" dirty="0" smtClean="0"/>
              <a:t>; it’s considered to be the last pitch accent in the IP</a:t>
            </a:r>
          </a:p>
          <a:p>
            <a:r>
              <a:rPr lang="en-US" dirty="0" smtClean="0"/>
              <a:t>Different languages have different inventories of pitch accents; some have pitch accents that English lacks, such as H*+L or H+L</a:t>
            </a:r>
            <a:r>
              <a:rPr lang="en-US" dirty="0" smtClean="0"/>
              <a:t>*  (see Jun 2005)</a:t>
            </a:r>
            <a:endParaRPr lang="en-US" dirty="0" smtClean="0"/>
          </a:p>
          <a:p>
            <a:r>
              <a:rPr lang="en-US" dirty="0" smtClean="0"/>
              <a:t>A few languages (Korean and Cantonese are described so far) lack pitch accents altogether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Pitch Accents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Pitch accents normally have a stressed syllable as their host syllable</a:t>
            </a:r>
          </a:p>
          <a:p>
            <a:r>
              <a:rPr lang="en-US" dirty="0" smtClean="0"/>
              <a:t>However, </a:t>
            </a:r>
            <a:r>
              <a:rPr lang="en-US" i="1" dirty="0" smtClean="0"/>
              <a:t>not every stressed syllable has a pitch accent</a:t>
            </a:r>
            <a:r>
              <a:rPr lang="en-US" dirty="0" smtClean="0"/>
              <a:t> </a:t>
            </a:r>
          </a:p>
          <a:p>
            <a:r>
              <a:rPr lang="en-US" dirty="0" smtClean="0"/>
              <a:t>To have a pitch accent, a syllable has to stand out tonally compared with nearby syllables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Preliminaries of Intonation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Boundaries or Juncture: delimit different kinds of phrases or individual words</a:t>
            </a:r>
          </a:p>
          <a:p>
            <a:r>
              <a:rPr lang="en-US" dirty="0" smtClean="0"/>
              <a:t>Edge Tones: mark higher-level boundaries</a:t>
            </a:r>
          </a:p>
          <a:p>
            <a:r>
              <a:rPr lang="en-US" dirty="0" smtClean="0"/>
              <a:t>Pitch Accents: tones that listeners are expected to notice and interpret; not at boundaries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H* Pitch Accent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600"/>
          </a:xfrm>
        </p:spPr>
        <p:txBody>
          <a:bodyPr/>
          <a:lstStyle/>
          <a:p>
            <a:r>
              <a:rPr lang="en-US" dirty="0" smtClean="0"/>
              <a:t>This is one of the common ones in English</a:t>
            </a:r>
          </a:p>
          <a:p>
            <a:r>
              <a:rPr lang="en-US" dirty="0" smtClean="0"/>
              <a:t>Its highest point is at or very close to the onset of the vowel in its host syllable</a:t>
            </a:r>
            <a:endParaRPr lang="en-US" dirty="0"/>
          </a:p>
        </p:txBody>
      </p:sp>
      <p:pic>
        <p:nvPicPr>
          <p:cNvPr id="4" name="Picture 3" descr="Fig6_16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8800" y="3200400"/>
            <a:ext cx="5486400" cy="3657600"/>
          </a:xfrm>
          <a:prstGeom prst="rect">
            <a:avLst/>
          </a:prstGeom>
        </p:spPr>
      </p:pic>
      <p:pic>
        <p:nvPicPr>
          <p:cNvPr id="5" name="528Hstar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848600" y="3276600"/>
            <a:ext cx="1295400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L+H* Pitch Accent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52600"/>
          </a:xfrm>
        </p:spPr>
        <p:txBody>
          <a:bodyPr/>
          <a:lstStyle/>
          <a:p>
            <a:r>
              <a:rPr lang="en-US" dirty="0" smtClean="0"/>
              <a:t>This is the other common one in English</a:t>
            </a:r>
          </a:p>
          <a:p>
            <a:r>
              <a:rPr lang="en-US" dirty="0" smtClean="0"/>
              <a:t>It’s similar to H*, but the peak is later, with a noticeable slope leading up to the peak</a:t>
            </a:r>
            <a:endParaRPr lang="en-US" dirty="0"/>
          </a:p>
        </p:txBody>
      </p:sp>
      <p:pic>
        <p:nvPicPr>
          <p:cNvPr id="4" name="Picture 3" descr="Fig6_18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8800" y="3200400"/>
            <a:ext cx="5486400" cy="3657600"/>
          </a:xfrm>
          <a:prstGeom prst="rect">
            <a:avLst/>
          </a:prstGeom>
        </p:spPr>
      </p:pic>
      <p:pic>
        <p:nvPicPr>
          <p:cNvPr id="5" name="528L+Hstar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924800" y="3276600"/>
            <a:ext cx="1219200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L*+H Pitch Accent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81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Often called a “scooped” accent; infrequent</a:t>
            </a:r>
          </a:p>
          <a:p>
            <a:r>
              <a:rPr lang="en-US" dirty="0" smtClean="0"/>
              <a:t>Similar to L+H*, but the peak is even later—on the next syllable—and there’s a sustained low tone</a:t>
            </a:r>
            <a:endParaRPr lang="en-US" dirty="0"/>
          </a:p>
        </p:txBody>
      </p:sp>
      <p:pic>
        <p:nvPicPr>
          <p:cNvPr id="4" name="Picture 3" descr="Fig6_19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8800" y="3200400"/>
            <a:ext cx="5486400" cy="3657600"/>
          </a:xfrm>
          <a:prstGeom prst="rect">
            <a:avLst/>
          </a:prstGeom>
        </p:spPr>
      </p:pic>
      <p:pic>
        <p:nvPicPr>
          <p:cNvPr id="5" name="528Lstar+H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077200" y="3276600"/>
            <a:ext cx="1066800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L* Pitch Accent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Somewhat uncommon in English except in yes/no questions, where it appears right before the edge tone</a:t>
            </a:r>
          </a:p>
          <a:p>
            <a:r>
              <a:rPr lang="en-US" dirty="0" smtClean="0"/>
              <a:t>The rise after it is accounted for by the edge tone</a:t>
            </a:r>
            <a:endParaRPr lang="en-US" dirty="0"/>
          </a:p>
        </p:txBody>
      </p:sp>
      <p:pic>
        <p:nvPicPr>
          <p:cNvPr id="6" name="528Lx_HH_demo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01000" y="3124200"/>
            <a:ext cx="1143000" cy="1143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743200"/>
            <a:ext cx="54864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H+!H* Pitch Accent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200"/>
          </a:xfrm>
        </p:spPr>
        <p:txBody>
          <a:bodyPr/>
          <a:lstStyle/>
          <a:p>
            <a:r>
              <a:rPr lang="en-US" dirty="0" smtClean="0"/>
              <a:t>Relatively rare; usually connotes disappointment, annoyance, or disgust</a:t>
            </a:r>
            <a:endParaRPr lang="en-US" dirty="0"/>
          </a:p>
        </p:txBody>
      </p:sp>
      <p:pic>
        <p:nvPicPr>
          <p:cNvPr id="4" name="Picture 3" descr="Fig6_20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8800" y="3200400"/>
            <a:ext cx="5486400" cy="3657600"/>
          </a:xfrm>
          <a:prstGeom prst="rect">
            <a:avLst/>
          </a:prstGeom>
        </p:spPr>
      </p:pic>
      <p:pic>
        <p:nvPicPr>
          <p:cNvPr id="5" name="528H+!Hstar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077200" y="3124200"/>
            <a:ext cx="1066800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Downstepping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Denoted by ! (as in !H*)</a:t>
            </a:r>
          </a:p>
          <a:p>
            <a:r>
              <a:rPr lang="en-US" dirty="0" smtClean="0"/>
              <a:t>Occurs when you have two H tones in a row, but the second is </a:t>
            </a:r>
            <a:r>
              <a:rPr lang="en-US" i="1" dirty="0" smtClean="0"/>
              <a:t>noticeably</a:t>
            </a:r>
            <a:r>
              <a:rPr lang="en-US" dirty="0" smtClean="0"/>
              <a:t> lower than the first</a:t>
            </a:r>
          </a:p>
          <a:p>
            <a:r>
              <a:rPr lang="en-US" dirty="0" smtClean="0"/>
              <a:t>Be sure there’s no phrasal break between the tones</a:t>
            </a:r>
            <a:endParaRPr lang="en-US" dirty="0"/>
          </a:p>
        </p:txBody>
      </p:sp>
      <p:pic>
        <p:nvPicPr>
          <p:cNvPr id="4" name="Picture 3" descr="Fig6_21new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2600" y="3200400"/>
            <a:ext cx="5486400" cy="3657600"/>
          </a:xfrm>
          <a:prstGeom prst="rect">
            <a:avLst/>
          </a:prstGeom>
        </p:spPr>
      </p:pic>
      <p:pic>
        <p:nvPicPr>
          <p:cNvPr id="5" name="528Downstepping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077200" y="3581400"/>
            <a:ext cx="1066800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Peak Delay (Peak Alignment)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71599"/>
          </a:xfrm>
        </p:spPr>
        <p:txBody>
          <a:bodyPr>
            <a:normAutofit/>
          </a:bodyPr>
          <a:lstStyle/>
          <a:p>
            <a:r>
              <a:rPr lang="en-US" dirty="0" smtClean="0"/>
              <a:t>Peak delay = distance in ms between onset of syllable and point of highest F</a:t>
            </a:r>
            <a:r>
              <a:rPr lang="en-US" baseline="-25000" dirty="0" smtClean="0"/>
              <a:t>0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4" name="Picture 3" descr="fig6_22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2565400"/>
            <a:ext cx="6438900" cy="42926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Segmental Anchoring of pitch accents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991600" cy="1752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Closely connected to the peak delay</a:t>
            </a:r>
          </a:p>
          <a:p>
            <a:r>
              <a:rPr lang="en-US" dirty="0" smtClean="0"/>
              <a:t>For a pitch accent, proportion = </a:t>
            </a:r>
          </a:p>
          <a:p>
            <a:pPr>
              <a:buNone/>
            </a:pPr>
            <a:r>
              <a:rPr lang="en-US" dirty="0" smtClean="0"/>
              <a:t>[(vowel offset)-(pt. of maximum F</a:t>
            </a:r>
            <a:r>
              <a:rPr lang="en-US" baseline="-25000" dirty="0" smtClean="0"/>
              <a:t>0</a:t>
            </a:r>
            <a:r>
              <a:rPr lang="en-US" dirty="0" smtClean="0"/>
              <a:t>)]/(duration of vowel)</a:t>
            </a:r>
          </a:p>
          <a:p>
            <a:endParaRPr lang="en-US" dirty="0"/>
          </a:p>
        </p:txBody>
      </p:sp>
      <p:pic>
        <p:nvPicPr>
          <p:cNvPr id="4" name="Picture 3" descr="fig6_23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3200400"/>
            <a:ext cx="54864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Segmental Anchoring of edge tones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5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For an edge tone, compute the distance  of the interval between the vowel onset and last F</a:t>
            </a:r>
            <a:r>
              <a:rPr lang="en-US" baseline="-25000" dirty="0" smtClean="0"/>
              <a:t>0</a:t>
            </a:r>
            <a:r>
              <a:rPr lang="en-US" dirty="0" smtClean="0"/>
              <a:t> reading and determine where the peak/trough occurs relative to that interval</a:t>
            </a:r>
            <a:endParaRPr lang="en-US" dirty="0"/>
          </a:p>
        </p:txBody>
      </p:sp>
      <p:pic>
        <p:nvPicPr>
          <p:cNvPr id="4" name="Picture 3" descr="fig6_24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3200400"/>
            <a:ext cx="54864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Peak Delay: </a:t>
            </a:r>
            <a:r>
              <a:rPr lang="en-US" dirty="0" err="1" smtClean="0"/>
              <a:t>Atterer</a:t>
            </a:r>
            <a:r>
              <a:rPr lang="en-US" dirty="0" smtClean="0"/>
              <a:t> &amp; Ladd (2004)</a:t>
            </a:r>
            <a:endParaRPr lang="en-US" dirty="0"/>
          </a:p>
        </p:txBody>
      </p:sp>
      <p:pic>
        <p:nvPicPr>
          <p:cNvPr id="4" name="Content Placeholder 3" descr="528Attereretal2004_fig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752600"/>
            <a:ext cx="8049414" cy="44196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Intonational</a:t>
            </a:r>
            <a:r>
              <a:rPr lang="en-US" dirty="0" smtClean="0"/>
              <a:t> Transcription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66800"/>
          </a:xfrm>
        </p:spPr>
        <p:txBody>
          <a:bodyPr/>
          <a:lstStyle/>
          <a:p>
            <a:r>
              <a:rPr lang="en-US" dirty="0" smtClean="0"/>
              <a:t>British system: based on contours—see the diagrams with dots and tails in </a:t>
            </a:r>
            <a:r>
              <a:rPr lang="en-US" dirty="0" err="1" smtClean="0"/>
              <a:t>Cruttenden</a:t>
            </a:r>
            <a:endParaRPr lang="en-US" dirty="0"/>
          </a:p>
        </p:txBody>
      </p:sp>
      <p:pic>
        <p:nvPicPr>
          <p:cNvPr id="4" name="Picture 3" descr="528Cruttenden_demo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39" y="2743200"/>
            <a:ext cx="4305132" cy="3962400"/>
          </a:xfrm>
          <a:prstGeom prst="rect">
            <a:avLst/>
          </a:prstGeom>
        </p:spPr>
      </p:pic>
      <p:pic>
        <p:nvPicPr>
          <p:cNvPr id="5" name="Picture 4" descr="528Cruttenden_demo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2743200"/>
            <a:ext cx="3685268" cy="206947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Peak Delay: </a:t>
            </a:r>
            <a:r>
              <a:rPr lang="en-US" dirty="0" err="1" smtClean="0"/>
              <a:t>Atterer</a:t>
            </a:r>
            <a:r>
              <a:rPr lang="en-US" dirty="0" smtClean="0"/>
              <a:t> &amp; Ladd (2004)</a:t>
            </a:r>
            <a:endParaRPr lang="en-US" dirty="0"/>
          </a:p>
        </p:txBody>
      </p:sp>
      <p:pic>
        <p:nvPicPr>
          <p:cNvPr id="4" name="Content Placeholder 3" descr="528Attereretal2004_fig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27719" y="1600199"/>
            <a:ext cx="5916081" cy="5065255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Peak Delay: Ladd et al. (2009)</a:t>
            </a:r>
            <a:endParaRPr lang="en-US" dirty="0"/>
          </a:p>
        </p:txBody>
      </p:sp>
      <p:pic>
        <p:nvPicPr>
          <p:cNvPr id="4" name="Content Placeholder 3" descr="528Laddetal2009_fig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2590800"/>
            <a:ext cx="8215349" cy="3276600"/>
          </a:xfrm>
        </p:spPr>
      </p:pic>
      <p:sp>
        <p:nvSpPr>
          <p:cNvPr id="5" name="TextBox 4"/>
          <p:cNvSpPr txBox="1"/>
          <p:nvPr/>
        </p:nvSpPr>
        <p:spPr>
          <a:xfrm>
            <a:off x="914400" y="1611868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Their first experiment dealt with pre-nuclear pitch accents.</a:t>
            </a:r>
            <a:endParaRPr lang="en-US" sz="2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Peak Delay: Ladd et al. (2009)</a:t>
            </a:r>
            <a:endParaRPr lang="en-US" dirty="0"/>
          </a:p>
        </p:txBody>
      </p:sp>
      <p:pic>
        <p:nvPicPr>
          <p:cNvPr id="4" name="Content Placeholder 3" descr="528Laddetal2009_fig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91678" y="1524000"/>
            <a:ext cx="4671322" cy="5284854"/>
          </a:xfrm>
        </p:spPr>
      </p:pic>
      <p:sp>
        <p:nvSpPr>
          <p:cNvPr id="5" name="TextBox 4"/>
          <p:cNvSpPr txBox="1"/>
          <p:nvPr/>
        </p:nvSpPr>
        <p:spPr>
          <a:xfrm>
            <a:off x="685800" y="1600200"/>
            <a:ext cx="2590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Results for pre-nuclear pitch accents.</a:t>
            </a:r>
          </a:p>
          <a:p>
            <a:r>
              <a:rPr lang="en-US" sz="2400" dirty="0" smtClean="0"/>
              <a:t>Peaks are aligned later in Standard Scottish English than in RP.    </a:t>
            </a:r>
          </a:p>
          <a:p>
            <a:r>
              <a:rPr lang="en-US" sz="2400" dirty="0" smtClean="0"/>
              <a:t>Also, peaks are aligned later for short vowels than for long vowels.</a:t>
            </a:r>
            <a:endParaRPr lang="en-US" sz="2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Peak Delay: Ladd et al. (2009)</a:t>
            </a:r>
            <a:endParaRPr lang="en-US" dirty="0"/>
          </a:p>
        </p:txBody>
      </p:sp>
      <p:pic>
        <p:nvPicPr>
          <p:cNvPr id="4" name="Content Placeholder 3" descr="528Laddetal2009_fig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187" y="2286000"/>
            <a:ext cx="9032592" cy="3733800"/>
          </a:xfrm>
        </p:spPr>
      </p:pic>
      <p:sp>
        <p:nvSpPr>
          <p:cNvPr id="5" name="TextBox 4"/>
          <p:cNvSpPr txBox="1"/>
          <p:nvPr/>
        </p:nvSpPr>
        <p:spPr>
          <a:xfrm>
            <a:off x="838200" y="13716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Second experiment: nuclear pitch accents</a:t>
            </a:r>
            <a:endParaRPr lang="en-US" sz="2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Peak Delay: Ladd et al. (2009)</a:t>
            </a:r>
            <a:endParaRPr lang="en-US" dirty="0"/>
          </a:p>
        </p:txBody>
      </p:sp>
      <p:pic>
        <p:nvPicPr>
          <p:cNvPr id="4" name="Content Placeholder 3" descr="528Laddetal2009_fig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12728" y="1371600"/>
            <a:ext cx="4697872" cy="5180471"/>
          </a:xfrm>
        </p:spPr>
      </p:pic>
      <p:sp>
        <p:nvSpPr>
          <p:cNvPr id="5" name="TextBox 4"/>
          <p:cNvSpPr txBox="1"/>
          <p:nvPr/>
        </p:nvSpPr>
        <p:spPr>
          <a:xfrm>
            <a:off x="457200" y="1371600"/>
            <a:ext cx="3048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Peaks were much earlier for nuclear pitch accents than for pre-nuclear ones.  Presumably, this is due to tonal crowding from the edge tone.</a:t>
            </a:r>
          </a:p>
          <a:p>
            <a:r>
              <a:rPr lang="en-US" sz="2400" dirty="0" smtClean="0"/>
              <a:t>The dialectal difference between Std. Scottish Eng. And RP reappeared, however.</a:t>
            </a:r>
            <a:endParaRPr lang="en-US" sz="24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Peak Delay: Ladd et al. (2009)</a:t>
            </a:r>
            <a:endParaRPr lang="en-US" dirty="0"/>
          </a:p>
        </p:txBody>
      </p:sp>
      <p:pic>
        <p:nvPicPr>
          <p:cNvPr id="4" name="Content Placeholder 3" descr="528Laddetal2009_fig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2590800"/>
            <a:ext cx="8778334" cy="3574292"/>
          </a:xfrm>
        </p:spPr>
      </p:pic>
      <p:sp>
        <p:nvSpPr>
          <p:cNvPr id="5" name="TextBox 4"/>
          <p:cNvSpPr txBox="1"/>
          <p:nvPr/>
        </p:nvSpPr>
        <p:spPr>
          <a:xfrm>
            <a:off x="609600" y="12954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Experiment 3: nuclear pitch accents in sentences without pre-nuclear pitch accents</a:t>
            </a:r>
            <a:endParaRPr lang="en-US" sz="24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Peak Delay: Ladd et al. (2009)</a:t>
            </a:r>
            <a:endParaRPr lang="en-US" dirty="0"/>
          </a:p>
        </p:txBody>
      </p:sp>
      <p:pic>
        <p:nvPicPr>
          <p:cNvPr id="4" name="Content Placeholder 3" descr="528Laddetal2009_fig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0400" y="1346312"/>
            <a:ext cx="5410200" cy="5415082"/>
          </a:xfrm>
        </p:spPr>
      </p:pic>
      <p:sp>
        <p:nvSpPr>
          <p:cNvPr id="5" name="TextBox 4"/>
          <p:cNvSpPr txBox="1"/>
          <p:nvPr/>
        </p:nvSpPr>
        <p:spPr>
          <a:xfrm>
            <a:off x="457200" y="144780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All the earlier findings were confirmed.</a:t>
            </a:r>
            <a:endParaRPr lang="en-US" sz="24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 vs. Truncation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3000"/>
          </a:xfrm>
        </p:spPr>
        <p:txBody>
          <a:bodyPr/>
          <a:lstStyle/>
          <a:p>
            <a:r>
              <a:rPr lang="en-US" dirty="0" smtClean="0"/>
              <a:t>When the duration of a tonal contour is reduced, what happens to it?</a:t>
            </a:r>
            <a:endParaRPr lang="en-US" dirty="0"/>
          </a:p>
        </p:txBody>
      </p:sp>
      <p:pic>
        <p:nvPicPr>
          <p:cNvPr id="4" name="Picture 3" descr="Fig6_25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2514600"/>
            <a:ext cx="6515100" cy="4343400"/>
          </a:xfrm>
          <a:prstGeom prst="rect">
            <a:avLst/>
          </a:prstGeom>
        </p:spPr>
      </p:pic>
      <p:pic>
        <p:nvPicPr>
          <p:cNvPr id="5" name="528compression_truncation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924800" y="2362200"/>
            <a:ext cx="1219200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Pitch Excursion and F</a:t>
            </a:r>
            <a:r>
              <a:rPr lang="en-US" baseline="-25000" dirty="0" smtClean="0"/>
              <a:t>0</a:t>
            </a:r>
            <a:r>
              <a:rPr lang="en-US" dirty="0" smtClean="0"/>
              <a:t> slopes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Useful measures for truncation</a:t>
            </a:r>
          </a:p>
          <a:p>
            <a:r>
              <a:rPr lang="en-US" dirty="0" smtClean="0"/>
              <a:t>For pitch excursion, subtract F</a:t>
            </a:r>
            <a:r>
              <a:rPr lang="en-US" baseline="-25000" dirty="0" smtClean="0"/>
              <a:t>0</a:t>
            </a:r>
            <a:r>
              <a:rPr lang="en-US" dirty="0" smtClean="0"/>
              <a:t> of trough from F</a:t>
            </a:r>
            <a:r>
              <a:rPr lang="en-US" baseline="-25000" dirty="0" smtClean="0"/>
              <a:t>0</a:t>
            </a:r>
            <a:r>
              <a:rPr lang="en-US" dirty="0" smtClean="0"/>
              <a:t> of peak</a:t>
            </a:r>
          </a:p>
          <a:p>
            <a:r>
              <a:rPr lang="en-US" dirty="0" smtClean="0"/>
              <a:t>For slope, divide excursion by the time between trough and peak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Compression &amp; Truncation: </a:t>
            </a:r>
            <a:r>
              <a:rPr lang="en-US" dirty="0" err="1" smtClean="0"/>
              <a:t>Grabe</a:t>
            </a:r>
            <a:r>
              <a:rPr lang="en-US" dirty="0" smtClean="0"/>
              <a:t> et al. (2000)</a:t>
            </a:r>
            <a:endParaRPr lang="en-US" dirty="0"/>
          </a:p>
        </p:txBody>
      </p:sp>
      <p:pic>
        <p:nvPicPr>
          <p:cNvPr id="4" name="Content Placeholder 3" descr="528Grabeetal2000_fig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8637" y="1828800"/>
            <a:ext cx="8060713" cy="44196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Intonational</a:t>
            </a:r>
            <a:r>
              <a:rPr lang="en-US" dirty="0" smtClean="0"/>
              <a:t> Transcription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old </a:t>
            </a:r>
            <a:r>
              <a:rPr lang="en-US" dirty="0" err="1" smtClean="0"/>
              <a:t>Trager</a:t>
            </a:r>
            <a:r>
              <a:rPr lang="en-US" dirty="0" smtClean="0"/>
              <a:t> &amp; Smith (1951) system: based on four levels</a:t>
            </a:r>
          </a:p>
          <a:p>
            <a:r>
              <a:rPr lang="en-US" dirty="0" smtClean="0"/>
              <a:t>Problem: too arbitrary</a:t>
            </a:r>
          </a:p>
          <a:p>
            <a:pPr marL="804672">
              <a:buFont typeface="Wingdings" pitchFamily="2" charset="2"/>
              <a:buChar char="§"/>
            </a:pPr>
            <a:r>
              <a:rPr lang="en-US" dirty="0" smtClean="0"/>
              <a:t>Where are the boundaries between levels?</a:t>
            </a:r>
          </a:p>
          <a:p>
            <a:pPr marL="804672">
              <a:buFont typeface="Wingdings" pitchFamily="2" charset="2"/>
              <a:buChar char="§"/>
            </a:pPr>
            <a:r>
              <a:rPr lang="en-US" dirty="0" smtClean="0"/>
              <a:t>Why four levels instead of some other number?</a:t>
            </a:r>
            <a:endParaRPr lang="en-US" dirty="0"/>
          </a:p>
        </p:txBody>
      </p:sp>
      <p:pic>
        <p:nvPicPr>
          <p:cNvPr id="4" name="Picture 3" descr="528Tarone_dem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5257800"/>
            <a:ext cx="8839200" cy="995966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Compression &amp; Truncation: </a:t>
            </a:r>
            <a:r>
              <a:rPr lang="en-US" dirty="0" err="1" smtClean="0"/>
              <a:t>Grabe</a:t>
            </a:r>
            <a:r>
              <a:rPr lang="en-US" dirty="0" smtClean="0"/>
              <a:t> et al. (2000)</a:t>
            </a:r>
            <a:endParaRPr lang="en-US" dirty="0"/>
          </a:p>
        </p:txBody>
      </p:sp>
      <p:pic>
        <p:nvPicPr>
          <p:cNvPr id="4" name="Content Placeholder 3" descr="528Grabeetal2000_fig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560732"/>
            <a:ext cx="5562600" cy="5252462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Compression &amp; Truncation: </a:t>
            </a:r>
            <a:r>
              <a:rPr lang="en-US" dirty="0" err="1" smtClean="0"/>
              <a:t>Grabe</a:t>
            </a:r>
            <a:r>
              <a:rPr lang="en-US" dirty="0" smtClean="0"/>
              <a:t> et al. (2000)</a:t>
            </a:r>
            <a:endParaRPr lang="en-US" dirty="0"/>
          </a:p>
        </p:txBody>
      </p:sp>
      <p:pic>
        <p:nvPicPr>
          <p:cNvPr id="4" name="Content Placeholder 3" descr="528Grabeetal2000_fig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438542"/>
            <a:ext cx="7543800" cy="5455436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Compression &amp; Truncation: </a:t>
            </a:r>
            <a:r>
              <a:rPr lang="en-US" dirty="0" err="1" smtClean="0"/>
              <a:t>Grabe</a:t>
            </a:r>
            <a:r>
              <a:rPr lang="en-US" dirty="0" smtClean="0"/>
              <a:t> et al. (2000)</a:t>
            </a:r>
            <a:endParaRPr lang="en-US" dirty="0"/>
          </a:p>
        </p:txBody>
      </p:sp>
      <p:pic>
        <p:nvPicPr>
          <p:cNvPr id="4" name="Content Placeholder 3" descr="528Grabeetal2000_fig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7710" y="1472148"/>
            <a:ext cx="7380612" cy="5385852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Dialectal Variation in Intonation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just saw some examples of dialectal variation</a:t>
            </a:r>
          </a:p>
          <a:p>
            <a:r>
              <a:rPr lang="en-US" dirty="0" smtClean="0"/>
              <a:t>Three ways dialects can vary in intonation:</a:t>
            </a:r>
          </a:p>
          <a:p>
            <a:pPr marL="976122" indent="-514350">
              <a:buFont typeface="+mj-lt"/>
              <a:buAutoNum type="arabicPeriod"/>
            </a:pPr>
            <a:r>
              <a:rPr lang="en-US" dirty="0" smtClean="0"/>
              <a:t>Different inventories of pitch accents, edge tones, kinds of phrases</a:t>
            </a:r>
          </a:p>
          <a:p>
            <a:pPr marL="976122" indent="-514350">
              <a:buFont typeface="+mj-lt"/>
              <a:buAutoNum type="arabicPeriod"/>
            </a:pPr>
            <a:r>
              <a:rPr lang="en-US" dirty="0" smtClean="0"/>
              <a:t>Different use of same tone; usually accompanied by semantic difference</a:t>
            </a:r>
          </a:p>
          <a:p>
            <a:pPr marL="976122" indent="-514350">
              <a:buFont typeface="+mj-lt"/>
              <a:buAutoNum type="arabicPeriod"/>
            </a:pPr>
            <a:r>
              <a:rPr lang="en-US" dirty="0" smtClean="0"/>
              <a:t>Different phonetic realization of same tone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 example of differential use of tones</a:t>
            </a:r>
            <a:endParaRPr lang="en-US" dirty="0"/>
          </a:p>
        </p:txBody>
      </p:sp>
      <p:pic>
        <p:nvPicPr>
          <p:cNvPr id="4" name="Picture 3" descr="528Willis_fi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2516123"/>
            <a:ext cx="7366466" cy="33994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167640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¿</a:t>
            </a:r>
            <a:r>
              <a:rPr lang="en-US" sz="2400" dirty="0" err="1" smtClean="0"/>
              <a:t>Miraba</a:t>
            </a:r>
            <a:r>
              <a:rPr lang="en-US" sz="2400" dirty="0" smtClean="0"/>
              <a:t> la </a:t>
            </a:r>
            <a:r>
              <a:rPr lang="en-US" sz="2400" dirty="0" err="1" smtClean="0"/>
              <a:t>luna</a:t>
            </a:r>
            <a:r>
              <a:rPr lang="en-US" sz="2400" dirty="0" smtClean="0"/>
              <a:t>?  (‘Is he gawking at the moon?’)</a:t>
            </a:r>
            <a:endParaRPr lang="en-US" sz="24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Cruttenden</a:t>
            </a:r>
            <a:r>
              <a:rPr lang="en-US" dirty="0" smtClean="0"/>
              <a:t> (1997)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excerpts were on dialectal variation</a:t>
            </a:r>
          </a:p>
          <a:p>
            <a:r>
              <a:rPr lang="en-US" dirty="0" smtClean="0"/>
              <a:t>A lot has happened since he published the book these excerpts came from</a:t>
            </a:r>
          </a:p>
          <a:p>
            <a:r>
              <a:rPr lang="en-US" dirty="0" smtClean="0"/>
              <a:t>He notes that there’s considerable </a:t>
            </a:r>
            <a:r>
              <a:rPr lang="en-US" dirty="0" err="1" smtClean="0"/>
              <a:t>intonational</a:t>
            </a:r>
            <a:r>
              <a:rPr lang="en-US" dirty="0" smtClean="0"/>
              <a:t> variation in the British Isles; even Americans can distinguish southern English, northern English, and Scottish intonation</a:t>
            </a:r>
          </a:p>
          <a:p>
            <a:r>
              <a:rPr lang="en-US" dirty="0" smtClean="0"/>
              <a:t>He also discusses HRT, or high rising tunes, which are most prevalent in Australia and New Zealand but also occur sporadically in North America; characterized by final H-H% or L-H% tones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Tarone</a:t>
            </a:r>
            <a:r>
              <a:rPr lang="en-US" dirty="0" smtClean="0"/>
              <a:t> (1973)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Though early, it’s perhaps the best-known paper on what makes AAE intonation distinctive</a:t>
            </a:r>
          </a:p>
          <a:p>
            <a:r>
              <a:rPr lang="en-US" dirty="0" smtClean="0"/>
              <a:t>AAE intonation has been a frustrating topic—nobody can seem to lay their finger on what makes it distinctive</a:t>
            </a:r>
          </a:p>
          <a:p>
            <a:r>
              <a:rPr lang="en-US" dirty="0" smtClean="0"/>
              <a:t>Note that variation within AAE, particularly social-class-based and stylistic variation—has probably obscured the answer</a:t>
            </a:r>
          </a:p>
          <a:p>
            <a:r>
              <a:rPr lang="en-US" dirty="0" smtClean="0"/>
              <a:t>You have to look at the most divergent forms, not the average form, to find the answer.  Why?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of Past Findings on AAE Intonation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254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AAE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EAE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Declaratives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More stresses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More Pitch Accents   (PAs)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postnuclear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PAs?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Fewer stresses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Fewer PAs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postnucl.PAs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Yes/No questions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Falling final contours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Level final contours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Various PAs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Low PAs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Overall F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Wider pitch range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Use of falsetto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Greater F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falls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Accentual Phrases in AAE?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Suggested by Jennifer Cole when I was working with her</a:t>
            </a:r>
          </a:p>
          <a:p>
            <a:r>
              <a:rPr lang="en-US" dirty="0" smtClean="0"/>
              <a:t>Jason </a:t>
            </a:r>
            <a:r>
              <a:rPr lang="en-US" dirty="0" err="1" smtClean="0"/>
              <a:t>McLarty</a:t>
            </a:r>
            <a:r>
              <a:rPr lang="en-US" dirty="0" smtClean="0"/>
              <a:t> has examined it recently</a:t>
            </a:r>
          </a:p>
          <a:p>
            <a:r>
              <a:rPr lang="en-US" dirty="0" smtClean="0"/>
              <a:t>A complication is the trochaic pattern of English; most other languages described as having APs have an iambic structure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Tendency of F</a:t>
            </a:r>
            <a:r>
              <a:rPr lang="en-US" baseline="-25000" dirty="0" smtClean="0"/>
              <a:t>0</a:t>
            </a:r>
            <a:r>
              <a:rPr lang="en-US" dirty="0" smtClean="0"/>
              <a:t> to fall over the course of an utterance</a:t>
            </a:r>
          </a:p>
          <a:p>
            <a:r>
              <a:rPr lang="en-US" dirty="0" smtClean="0"/>
              <a:t>Can be measured in Hz (or better, ERB) per time</a:t>
            </a:r>
          </a:p>
          <a:p>
            <a:r>
              <a:rPr lang="en-US" dirty="0" smtClean="0"/>
              <a:t>You have to control for length of utterance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Intonational</a:t>
            </a:r>
            <a:r>
              <a:rPr lang="en-US" dirty="0" smtClean="0"/>
              <a:t> Transcription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962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INSTINT (</a:t>
            </a:r>
            <a:r>
              <a:rPr lang="en-US" dirty="0" err="1" smtClean="0"/>
              <a:t>INternational</a:t>
            </a:r>
            <a:r>
              <a:rPr lang="en-US" dirty="0" smtClean="0"/>
              <a:t> Transcription System for </a:t>
            </a:r>
            <a:r>
              <a:rPr lang="en-US" dirty="0" err="1" smtClean="0"/>
              <a:t>INTonation</a:t>
            </a:r>
            <a:r>
              <a:rPr lang="en-US" dirty="0" smtClean="0"/>
              <a:t>): designed to be a phonetic system so that it can be used for any language</a:t>
            </a:r>
          </a:p>
          <a:p>
            <a:pPr marL="804672">
              <a:buFont typeface="Wingdings" pitchFamily="2" charset="2"/>
              <a:buChar char="§"/>
            </a:pPr>
            <a:r>
              <a:rPr lang="en-US" dirty="0"/>
              <a:t>two horizontal lines indicating the upper and lower pitch </a:t>
            </a:r>
            <a:r>
              <a:rPr lang="en-US" dirty="0" smtClean="0"/>
              <a:t>limits</a:t>
            </a:r>
          </a:p>
          <a:p>
            <a:pPr marL="804672">
              <a:buFont typeface="Wingdings" pitchFamily="2" charset="2"/>
              <a:buChar char="§"/>
            </a:pPr>
            <a:r>
              <a:rPr lang="en-US" dirty="0">
                <a:sym typeface="Symbol"/>
              </a:rPr>
              <a:t></a:t>
            </a:r>
            <a:r>
              <a:rPr lang="en-US" dirty="0"/>
              <a:t> </a:t>
            </a:r>
            <a:r>
              <a:rPr lang="en-US" dirty="0" smtClean="0"/>
              <a:t>= </a:t>
            </a:r>
            <a:r>
              <a:rPr lang="en-US" dirty="0"/>
              <a:t>a higher </a:t>
            </a:r>
            <a:r>
              <a:rPr lang="en-US" dirty="0" smtClean="0"/>
              <a:t>tone </a:t>
            </a:r>
          </a:p>
          <a:p>
            <a:pPr marL="804672">
              <a:buFont typeface="Wingdings" pitchFamily="2" charset="2"/>
              <a:buChar char="§"/>
            </a:pPr>
            <a:r>
              <a:rPr lang="en-US" dirty="0" smtClean="0">
                <a:sym typeface="Symbol"/>
              </a:rPr>
              <a:t></a:t>
            </a:r>
            <a:r>
              <a:rPr lang="en-US" dirty="0" smtClean="0"/>
              <a:t> = a </a:t>
            </a:r>
            <a:r>
              <a:rPr lang="en-US" dirty="0"/>
              <a:t>lower </a:t>
            </a:r>
            <a:r>
              <a:rPr lang="en-US" dirty="0" smtClean="0"/>
              <a:t>one </a:t>
            </a:r>
          </a:p>
          <a:p>
            <a:pPr marL="804672">
              <a:buFont typeface="Wingdings" pitchFamily="2" charset="2"/>
              <a:buChar char="§"/>
            </a:pPr>
            <a:r>
              <a:rPr lang="en-US" dirty="0" smtClean="0">
                <a:sym typeface="Symbol"/>
              </a:rPr>
              <a:t></a:t>
            </a:r>
            <a:r>
              <a:rPr lang="en-US" dirty="0" smtClean="0"/>
              <a:t> = a tone </a:t>
            </a:r>
            <a:r>
              <a:rPr lang="en-US" dirty="0"/>
              <a:t>at the same </a:t>
            </a:r>
            <a:r>
              <a:rPr lang="en-US" dirty="0" smtClean="0"/>
              <a:t>pitch </a:t>
            </a:r>
          </a:p>
          <a:p>
            <a:pPr marL="804672">
              <a:buFont typeface="Wingdings" pitchFamily="2" charset="2"/>
              <a:buChar char="§"/>
            </a:pPr>
            <a:r>
              <a:rPr lang="en-US" dirty="0" smtClean="0"/>
              <a:t>&gt; = a </a:t>
            </a:r>
            <a:r>
              <a:rPr lang="en-US" dirty="0"/>
              <a:t>slight </a:t>
            </a:r>
            <a:r>
              <a:rPr lang="en-US" dirty="0" err="1" smtClean="0"/>
              <a:t>downstep</a:t>
            </a:r>
            <a:r>
              <a:rPr lang="en-US" dirty="0" smtClean="0"/>
              <a:t> </a:t>
            </a:r>
          </a:p>
          <a:p>
            <a:pPr marL="804672">
              <a:buFont typeface="Wingdings" pitchFamily="2" charset="2"/>
              <a:buChar char="§"/>
            </a:pPr>
            <a:r>
              <a:rPr lang="en-US" dirty="0" smtClean="0"/>
              <a:t>&lt; = a </a:t>
            </a:r>
            <a:r>
              <a:rPr lang="en-US" dirty="0"/>
              <a:t>slight </a:t>
            </a:r>
            <a:r>
              <a:rPr lang="en-US" dirty="0" err="1" smtClean="0"/>
              <a:t>upstep</a:t>
            </a:r>
            <a:r>
              <a:rPr lang="en-US" dirty="0" smtClean="0"/>
              <a:t> </a:t>
            </a:r>
          </a:p>
          <a:p>
            <a:pPr marL="804672">
              <a:buFont typeface="Wingdings" pitchFamily="2" charset="2"/>
              <a:buChar char="§"/>
            </a:pPr>
            <a:r>
              <a:rPr lang="en-US" dirty="0" smtClean="0">
                <a:sym typeface="Symbol"/>
              </a:rPr>
              <a:t></a:t>
            </a:r>
            <a:r>
              <a:rPr lang="en-US" dirty="0" smtClean="0"/>
              <a:t> = a movement </a:t>
            </a:r>
            <a:r>
              <a:rPr lang="en-US" dirty="0"/>
              <a:t>to the upper </a:t>
            </a:r>
            <a:r>
              <a:rPr lang="en-US" dirty="0" smtClean="0"/>
              <a:t>extreme  </a:t>
            </a:r>
          </a:p>
          <a:p>
            <a:pPr marL="804672">
              <a:buFont typeface="Wingdings" pitchFamily="2" charset="2"/>
              <a:buChar char="§"/>
            </a:pPr>
            <a:r>
              <a:rPr lang="en-US" dirty="0" smtClean="0">
                <a:sym typeface="Symbol"/>
              </a:rPr>
              <a:t></a:t>
            </a:r>
            <a:r>
              <a:rPr lang="en-US" dirty="0" smtClean="0"/>
              <a:t> = a movement </a:t>
            </a:r>
            <a:r>
              <a:rPr lang="en-US" dirty="0"/>
              <a:t>to the lower extreme</a:t>
            </a:r>
            <a:endParaRPr lang="en-US" dirty="0" smtClean="0"/>
          </a:p>
          <a:p>
            <a:r>
              <a:rPr lang="en-US" dirty="0" smtClean="0"/>
              <a:t>It hasn’t really caught on</a:t>
            </a:r>
          </a:p>
          <a:p>
            <a:endParaRPr lang="en-US" dirty="0"/>
          </a:p>
        </p:txBody>
      </p:sp>
      <p:pic>
        <p:nvPicPr>
          <p:cNvPr id="4" name="Picture 3" descr="528INSTINT_dem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2962" y="5410200"/>
            <a:ext cx="5179838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Pre-Boundary Lengthening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We’ve already seen that the final syllable or foot of an utterance is prolonged</a:t>
            </a:r>
          </a:p>
          <a:p>
            <a:r>
              <a:rPr lang="en-US" dirty="0" smtClean="0"/>
              <a:t>Is there any variation in pre-boundary lengthening?  Nobody knows at this point</a:t>
            </a:r>
          </a:p>
          <a:p>
            <a:r>
              <a:rPr lang="en-US" dirty="0" smtClean="0"/>
              <a:t>One possible approach is described in the book; other approaches could also be tried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The diagram on slide 3 is taken from:</a:t>
            </a:r>
          </a:p>
          <a:p>
            <a:r>
              <a:rPr lang="en-US" dirty="0" err="1"/>
              <a:t>Cruttenden</a:t>
            </a:r>
            <a:r>
              <a:rPr lang="en-US" dirty="0"/>
              <a:t>, Alan.  1997.  </a:t>
            </a:r>
            <a:r>
              <a:rPr lang="en-US" i="1" dirty="0"/>
              <a:t>Intonation</a:t>
            </a:r>
            <a:r>
              <a:rPr lang="en-US" dirty="0"/>
              <a:t>.  Cambridge, UK: Cambridge University Press</a:t>
            </a:r>
            <a:r>
              <a:rPr lang="en-US" dirty="0" smtClean="0"/>
              <a:t>.</a:t>
            </a:r>
          </a:p>
          <a:p>
            <a:r>
              <a:rPr lang="en-US" dirty="0"/>
              <a:t>The diagram on slide </a:t>
            </a:r>
            <a:r>
              <a:rPr lang="en-US" dirty="0" smtClean="0"/>
              <a:t>4 </a:t>
            </a:r>
            <a:r>
              <a:rPr lang="en-US" dirty="0"/>
              <a:t>is taken from:</a:t>
            </a:r>
          </a:p>
          <a:p>
            <a:r>
              <a:rPr lang="de-DE" dirty="0"/>
              <a:t>Tarone, Elaine E.  </a:t>
            </a:r>
            <a:r>
              <a:rPr lang="en-US" dirty="0"/>
              <a:t>1973.  Aspects of intonation </a:t>
            </a:r>
            <a:r>
              <a:rPr lang="en-US" dirty="0" smtClean="0"/>
              <a:t>in </a:t>
            </a:r>
            <a:r>
              <a:rPr lang="en-US" dirty="0"/>
              <a:t>Black English.  </a:t>
            </a:r>
            <a:r>
              <a:rPr lang="en-US" i="1" dirty="0"/>
              <a:t>American Speech</a:t>
            </a:r>
            <a:r>
              <a:rPr lang="en-US" dirty="0"/>
              <a:t> 48:29-36</a:t>
            </a:r>
            <a:r>
              <a:rPr lang="en-US" dirty="0" smtClean="0"/>
              <a:t>.</a:t>
            </a:r>
          </a:p>
          <a:p>
            <a:r>
              <a:rPr lang="en-US" dirty="0"/>
              <a:t>The diagram on slide </a:t>
            </a:r>
            <a:r>
              <a:rPr lang="en-US" dirty="0" smtClean="0"/>
              <a:t>5 </a:t>
            </a:r>
            <a:r>
              <a:rPr lang="en-US" dirty="0"/>
              <a:t>is taken from:</a:t>
            </a:r>
          </a:p>
          <a:p>
            <a:r>
              <a:rPr lang="en-US" dirty="0" err="1"/>
              <a:t>Hirst</a:t>
            </a:r>
            <a:r>
              <a:rPr lang="en-US" dirty="0"/>
              <a:t>, Daniel, and Albert Di Cristo.  1998.  </a:t>
            </a:r>
            <a:r>
              <a:rPr lang="en-US" i="1" dirty="0"/>
              <a:t>Intonation Systems: A Survey of Twenty Languages</a:t>
            </a:r>
            <a:r>
              <a:rPr lang="en-US" dirty="0"/>
              <a:t>.  Cambridge, UK: Cambridge University Press</a:t>
            </a:r>
            <a:r>
              <a:rPr lang="en-US" dirty="0" smtClean="0"/>
              <a:t>.</a:t>
            </a:r>
          </a:p>
          <a:p>
            <a:r>
              <a:rPr lang="en-US" dirty="0"/>
              <a:t>The diagram on slide </a:t>
            </a:r>
            <a:r>
              <a:rPr lang="en-US" dirty="0" smtClean="0"/>
              <a:t>44 </a:t>
            </a:r>
            <a:r>
              <a:rPr lang="en-US" dirty="0"/>
              <a:t>is taken from</a:t>
            </a:r>
            <a:r>
              <a:rPr lang="en-US" dirty="0" smtClean="0"/>
              <a:t>:</a:t>
            </a:r>
          </a:p>
          <a:p>
            <a:r>
              <a:rPr lang="en-US" dirty="0" smtClean="0"/>
              <a:t>Willis, Eric W.  2004.  Dominican Spanish absolute interrogatives in broad focus.  In Timothy L. Face (ed.), </a:t>
            </a:r>
            <a:r>
              <a:rPr lang="en-US" i="1" dirty="0" smtClean="0"/>
              <a:t>Laboratory Approaches to Spanish Phonology</a:t>
            </a:r>
            <a:r>
              <a:rPr lang="en-US" dirty="0" smtClean="0"/>
              <a:t>, 62-90.  Phonology and Phonetics, vol. 7.  Berlin/New York: Mouton de </a:t>
            </a:r>
            <a:r>
              <a:rPr lang="en-US" dirty="0" err="1" smtClean="0"/>
              <a:t>Gruyter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0109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Other sources:</a:t>
            </a:r>
          </a:p>
          <a:p>
            <a:r>
              <a:rPr lang="en-US" dirty="0" err="1"/>
              <a:t>Atterer</a:t>
            </a:r>
            <a:r>
              <a:rPr lang="en-US" dirty="0"/>
              <a:t>, Michaela, and D. Robert Ladd.  2004.  On the phonetics and phonology of “segmental anchoring” of </a:t>
            </a:r>
            <a:r>
              <a:rPr lang="en-US" i="1" dirty="0"/>
              <a:t>F0</a:t>
            </a:r>
            <a:r>
              <a:rPr lang="en-US" dirty="0"/>
              <a:t>: Evidence from German.  </a:t>
            </a:r>
            <a:r>
              <a:rPr lang="en-US" i="1" dirty="0"/>
              <a:t>Journal of Phonetics</a:t>
            </a:r>
            <a:r>
              <a:rPr lang="en-US" dirty="0"/>
              <a:t> 32:177-97</a:t>
            </a:r>
            <a:r>
              <a:rPr lang="en-US" dirty="0" smtClean="0"/>
              <a:t>.</a:t>
            </a:r>
          </a:p>
          <a:p>
            <a:r>
              <a:rPr lang="en-US" dirty="0" err="1"/>
              <a:t>Grabe</a:t>
            </a:r>
            <a:r>
              <a:rPr lang="en-US" dirty="0"/>
              <a:t>, Esther, </a:t>
            </a:r>
            <a:r>
              <a:rPr lang="en-US" dirty="0" err="1"/>
              <a:t>Brechtje</a:t>
            </a:r>
            <a:r>
              <a:rPr lang="en-US" dirty="0"/>
              <a:t> Post, Francis Nolan, and Kimberley Farrar.  2000.  Pitch accent </a:t>
            </a:r>
            <a:r>
              <a:rPr lang="en-US" dirty="0" smtClean="0"/>
              <a:t>realization </a:t>
            </a:r>
            <a:r>
              <a:rPr lang="en-US" dirty="0"/>
              <a:t>in four varieties of British English.  </a:t>
            </a:r>
            <a:r>
              <a:rPr lang="en-US" i="1" dirty="0"/>
              <a:t>Journal of Phonetics</a:t>
            </a:r>
            <a:r>
              <a:rPr lang="en-US" dirty="0"/>
              <a:t> 28:161-85.</a:t>
            </a:r>
            <a:endParaRPr lang="en-US" dirty="0" smtClean="0"/>
          </a:p>
          <a:p>
            <a:r>
              <a:rPr lang="en-US" dirty="0"/>
              <a:t>Jun, Sun-Ah.  </a:t>
            </a:r>
            <a:r>
              <a:rPr lang="en-US" dirty="0" smtClean="0"/>
              <a:t>2005.  </a:t>
            </a:r>
            <a:r>
              <a:rPr lang="en-US" dirty="0"/>
              <a:t>Prosodic typology.  In </a:t>
            </a:r>
            <a:r>
              <a:rPr lang="en-US" dirty="0" smtClean="0"/>
              <a:t>Sun-Ah Jun </a:t>
            </a:r>
            <a:r>
              <a:rPr lang="en-US" dirty="0"/>
              <a:t>(ed.), </a:t>
            </a:r>
            <a:r>
              <a:rPr lang="en-US" i="1" dirty="0"/>
              <a:t>Prosodic Typology: The Phonology of Intonation and Phrasing</a:t>
            </a:r>
            <a:r>
              <a:rPr lang="en-US" dirty="0" smtClean="0"/>
              <a:t>, 430-58. </a:t>
            </a:r>
            <a:r>
              <a:rPr lang="en-US" dirty="0"/>
              <a:t>Oxford, UK: Oxford University Press</a:t>
            </a:r>
            <a:r>
              <a:rPr lang="en-US" dirty="0" smtClean="0"/>
              <a:t>.</a:t>
            </a:r>
          </a:p>
          <a:p>
            <a:r>
              <a:rPr lang="en-US" dirty="0"/>
              <a:t>Ladd, D. R[</a:t>
            </a:r>
            <a:r>
              <a:rPr lang="en-US" dirty="0" err="1"/>
              <a:t>obert</a:t>
            </a:r>
            <a:r>
              <a:rPr lang="en-US" dirty="0"/>
              <a:t>], Astrid </a:t>
            </a:r>
            <a:r>
              <a:rPr lang="en-US" dirty="0" err="1"/>
              <a:t>Schepman</a:t>
            </a:r>
            <a:r>
              <a:rPr lang="en-US" dirty="0"/>
              <a:t>, Laurence White, Louise May </a:t>
            </a:r>
            <a:r>
              <a:rPr lang="en-US" dirty="0" err="1"/>
              <a:t>Quarmby</a:t>
            </a:r>
            <a:r>
              <a:rPr lang="en-US" dirty="0"/>
              <a:t>, and Rebekah Stackhouse.  2009.  Structural and dialectal effects on pitch peak alignment in two varieties of British English.  </a:t>
            </a:r>
            <a:r>
              <a:rPr lang="en-US" i="1" dirty="0"/>
              <a:t>Journal of Phonetics</a:t>
            </a:r>
            <a:r>
              <a:rPr lang="en-US" dirty="0"/>
              <a:t> 37:145-61.</a:t>
            </a:r>
            <a:endParaRPr lang="en-US" dirty="0" smtClean="0"/>
          </a:p>
          <a:p>
            <a:r>
              <a:rPr lang="en-US" dirty="0" err="1"/>
              <a:t>Trager</a:t>
            </a:r>
            <a:r>
              <a:rPr lang="en-US" dirty="0"/>
              <a:t>, George L., and Henry Lee Smith.  1951.  </a:t>
            </a:r>
            <a:r>
              <a:rPr lang="en-US" i="1" dirty="0"/>
              <a:t>An Outline of English Structure</a:t>
            </a:r>
            <a:r>
              <a:rPr lang="en-US" dirty="0"/>
              <a:t>.  Norman, OK: </a:t>
            </a:r>
            <a:r>
              <a:rPr lang="en-US" dirty="0" err="1"/>
              <a:t>Battenburg</a:t>
            </a:r>
            <a:r>
              <a:rPr lang="en-US" dirty="0"/>
              <a:t> Press.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029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Intonational</a:t>
            </a:r>
            <a:r>
              <a:rPr lang="en-US" dirty="0" smtClean="0"/>
              <a:t> Transcription 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Autosegmental</a:t>
            </a:r>
            <a:r>
              <a:rPr lang="en-US" dirty="0" smtClean="0"/>
              <a:t> approaches: designed as phonological systems</a:t>
            </a:r>
          </a:p>
          <a:p>
            <a:r>
              <a:rPr lang="en-US" i="1" dirty="0" err="1" smtClean="0"/>
              <a:t>Autosegmental</a:t>
            </a:r>
            <a:r>
              <a:rPr lang="en-US" dirty="0" smtClean="0"/>
              <a:t> means there are different tiers that are linked together</a:t>
            </a:r>
          </a:p>
          <a:p>
            <a:r>
              <a:rPr lang="en-US" dirty="0" smtClean="0"/>
              <a:t>The main one is the </a:t>
            </a:r>
            <a:r>
              <a:rPr lang="en-US" dirty="0" err="1" smtClean="0"/>
              <a:t>ToBI</a:t>
            </a:r>
            <a:r>
              <a:rPr lang="en-US" dirty="0" smtClean="0"/>
              <a:t> (Tone and Break Index) system</a:t>
            </a:r>
          </a:p>
          <a:p>
            <a:r>
              <a:rPr lang="en-US" dirty="0" smtClean="0"/>
              <a:t>There are now </a:t>
            </a:r>
            <a:r>
              <a:rPr lang="en-US" dirty="0" err="1" smtClean="0"/>
              <a:t>ToBI</a:t>
            </a:r>
            <a:r>
              <a:rPr lang="en-US" dirty="0" smtClean="0"/>
              <a:t> systems for over a dozen languages, with more under development</a:t>
            </a:r>
          </a:p>
          <a:p>
            <a:r>
              <a:rPr lang="en-US" dirty="0" smtClean="0"/>
              <a:t>Others include </a:t>
            </a:r>
            <a:r>
              <a:rPr lang="en-US" dirty="0" err="1" smtClean="0"/>
              <a:t>ToDI</a:t>
            </a:r>
            <a:r>
              <a:rPr lang="en-US" dirty="0" smtClean="0"/>
              <a:t> (Transcription of Dutch Intonation) and </a:t>
            </a:r>
            <a:r>
              <a:rPr lang="en-US" dirty="0" err="1" smtClean="0"/>
              <a:t>IViE</a:t>
            </a:r>
            <a:r>
              <a:rPr lang="en-US" dirty="0" smtClean="0"/>
              <a:t> (</a:t>
            </a:r>
            <a:r>
              <a:rPr lang="en-US" dirty="0" err="1" smtClean="0"/>
              <a:t>Intonational</a:t>
            </a:r>
            <a:r>
              <a:rPr lang="en-US" dirty="0" smtClean="0"/>
              <a:t> Variation in English)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Problems with </a:t>
            </a:r>
            <a:r>
              <a:rPr lang="en-US" dirty="0" err="1" smtClean="0"/>
              <a:t>Intonational</a:t>
            </a:r>
            <a:r>
              <a:rPr lang="en-US" dirty="0" smtClean="0"/>
              <a:t> Transcription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What’s the best transcription system?  —For better or for worse, </a:t>
            </a:r>
            <a:r>
              <a:rPr lang="en-US" dirty="0" err="1" smtClean="0"/>
              <a:t>ToBI</a:t>
            </a:r>
            <a:r>
              <a:rPr lang="en-US" dirty="0" smtClean="0"/>
              <a:t> predominates now</a:t>
            </a:r>
          </a:p>
          <a:p>
            <a:r>
              <a:rPr lang="en-US" dirty="0" smtClean="0"/>
              <a:t>Form-Function Problem: different variants don’t necessarily mean the same thing</a:t>
            </a:r>
          </a:p>
          <a:p>
            <a:r>
              <a:rPr lang="en-US" dirty="0" smtClean="0"/>
              <a:t>Reliability: too much uncertainty and subjectivity in transcriptions</a:t>
            </a:r>
          </a:p>
          <a:p>
            <a:r>
              <a:rPr lang="en-US" dirty="0" smtClean="0"/>
              <a:t>Transcription Speed: the process is awfully slow, especially if you do it thoroughly, with reliability testing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ToBI</a:t>
            </a:r>
            <a:r>
              <a:rPr lang="en-US" dirty="0" smtClean="0"/>
              <a:t>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Obviously, you need a sound signal and a way to see F</a:t>
            </a:r>
            <a:r>
              <a:rPr lang="en-US" baseline="-25000" dirty="0" smtClean="0"/>
              <a:t>0</a:t>
            </a:r>
            <a:r>
              <a:rPr lang="en-US" dirty="0" smtClean="0"/>
              <a:t> (usually a pitch track, but superimposing it on a narrowband spectrogram is highly useful)</a:t>
            </a:r>
          </a:p>
          <a:p>
            <a:r>
              <a:rPr lang="en-US" dirty="0" smtClean="0"/>
              <a:t>Tonal Tier: where your transcriptions go</a:t>
            </a:r>
          </a:p>
          <a:p>
            <a:r>
              <a:rPr lang="en-US" dirty="0" smtClean="0"/>
              <a:t>Orthographic Tier: the words spelled out</a:t>
            </a:r>
          </a:p>
          <a:p>
            <a:r>
              <a:rPr lang="en-US" dirty="0" smtClean="0"/>
              <a:t>Break Index Tier: deals with level of juncture; originally intended for speech recognition systems, and thus expendable for </a:t>
            </a:r>
            <a:r>
              <a:rPr lang="en-US" dirty="0" err="1" smtClean="0"/>
              <a:t>intonational</a:t>
            </a:r>
            <a:r>
              <a:rPr lang="en-US" dirty="0" smtClean="0"/>
              <a:t> analysis</a:t>
            </a:r>
          </a:p>
          <a:p>
            <a:r>
              <a:rPr lang="en-US" dirty="0" smtClean="0"/>
              <a:t>Miscellaneous Tier: for extra comments, such as about uncertainty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a </a:t>
            </a:r>
            <a:r>
              <a:rPr lang="en-US" dirty="0" err="1" smtClean="0"/>
              <a:t>ToBI</a:t>
            </a:r>
            <a:r>
              <a:rPr lang="en-US" dirty="0" smtClean="0"/>
              <a:t> Transcription</a:t>
            </a:r>
            <a:endParaRPr lang="en-US" dirty="0"/>
          </a:p>
        </p:txBody>
      </p:sp>
      <p:pic>
        <p:nvPicPr>
          <p:cNvPr id="3" name="Picture 2" descr="528ToBI_demo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1371600"/>
            <a:ext cx="7315200" cy="548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62800" y="42672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tones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62800" y="4800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orthographic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62800" y="5334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break index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62800" y="5867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miscellaneous</a:t>
            </a:r>
            <a:endParaRPr lang="en-US" dirty="0"/>
          </a:p>
        </p:txBody>
      </p:sp>
      <p:pic>
        <p:nvPicPr>
          <p:cNvPr id="9" name="528ToBI_demo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077200" y="1676400"/>
            <a:ext cx="1066800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2302</Words>
  <Application>Microsoft Office PowerPoint</Application>
  <PresentationFormat>On-screen Show (4:3)</PresentationFormat>
  <Paragraphs>217</Paragraphs>
  <Slides>52</Slides>
  <Notes>0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ENG 528: Language Change Research Seminar</vt:lpstr>
      <vt:lpstr>Preliminaries of Intonation</vt:lpstr>
      <vt:lpstr>Intonational Transcription (1)</vt:lpstr>
      <vt:lpstr>Intonational Transcription (2)</vt:lpstr>
      <vt:lpstr>Intonational Transcription (3)</vt:lpstr>
      <vt:lpstr>Intonational Transcription (4)</vt:lpstr>
      <vt:lpstr>Problems with Intonational Transcription</vt:lpstr>
      <vt:lpstr>ToBI Components</vt:lpstr>
      <vt:lpstr>Example of a ToBI Transcription</vt:lpstr>
      <vt:lpstr>Types of Phrases and Edge Tones (1)</vt:lpstr>
      <vt:lpstr>Types of Phrases and Edge Tones (2)</vt:lpstr>
      <vt:lpstr>Types of Phrases and Edge Tones (3)</vt:lpstr>
      <vt:lpstr>The L-L% Edge Tone</vt:lpstr>
      <vt:lpstr>The H-H% Edge Tone</vt:lpstr>
      <vt:lpstr>The L-H% Edge Tone</vt:lpstr>
      <vt:lpstr>The H-L% Edge Tone</vt:lpstr>
      <vt:lpstr>Break Index</vt:lpstr>
      <vt:lpstr>Pitch Accents (1)</vt:lpstr>
      <vt:lpstr>Pitch Accents (2)</vt:lpstr>
      <vt:lpstr>The H* Pitch Accent</vt:lpstr>
      <vt:lpstr>The L+H* Pitch Accent</vt:lpstr>
      <vt:lpstr>The L*+H Pitch Accent</vt:lpstr>
      <vt:lpstr>The L* Pitch Accent</vt:lpstr>
      <vt:lpstr>The H+!H* Pitch Accent</vt:lpstr>
      <vt:lpstr>Downstepping</vt:lpstr>
      <vt:lpstr>Peak Delay (Peak Alignment)</vt:lpstr>
      <vt:lpstr>Segmental Anchoring of pitch accents</vt:lpstr>
      <vt:lpstr>Segmental Anchoring of edge tones</vt:lpstr>
      <vt:lpstr>Peak Delay: Atterer &amp; Ladd (2004)</vt:lpstr>
      <vt:lpstr>Peak Delay: Atterer &amp; Ladd (2004)</vt:lpstr>
      <vt:lpstr>Peak Delay: Ladd et al. (2009)</vt:lpstr>
      <vt:lpstr>Peak Delay: Ladd et al. (2009)</vt:lpstr>
      <vt:lpstr>Peak Delay: Ladd et al. (2009)</vt:lpstr>
      <vt:lpstr>Peak Delay: Ladd et al. (2009)</vt:lpstr>
      <vt:lpstr>Peak Delay: Ladd et al. (2009)</vt:lpstr>
      <vt:lpstr>Peak Delay: Ladd et al. (2009)</vt:lpstr>
      <vt:lpstr>Compression vs. Truncation</vt:lpstr>
      <vt:lpstr>Pitch Excursion and F0 slopes</vt:lpstr>
      <vt:lpstr>Compression &amp; Truncation: Grabe et al. (2000)</vt:lpstr>
      <vt:lpstr>Compression &amp; Truncation: Grabe et al. (2000)</vt:lpstr>
      <vt:lpstr>Compression &amp; Truncation: Grabe et al. (2000)</vt:lpstr>
      <vt:lpstr>Compression &amp; Truncation: Grabe et al. (2000)</vt:lpstr>
      <vt:lpstr>Dialectal Variation in Intonation</vt:lpstr>
      <vt:lpstr>An example of differential use of tones</vt:lpstr>
      <vt:lpstr>Cruttenden (1997)</vt:lpstr>
      <vt:lpstr>Tarone (1973)</vt:lpstr>
      <vt:lpstr>Summary of Past Findings on AAE Intonation</vt:lpstr>
      <vt:lpstr>Accentual Phrases in AAE?</vt:lpstr>
      <vt:lpstr>Declination</vt:lpstr>
      <vt:lpstr>Pre-Boundary Lengthening</vt:lpstr>
      <vt:lpstr>References</vt:lpstr>
      <vt:lpstr>References (continued)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 528: Language Change Research Seminar</dc:title>
  <dc:creator>erthomas</dc:creator>
  <cp:lastModifiedBy>erthomas</cp:lastModifiedBy>
  <cp:revision>45</cp:revision>
  <dcterms:created xsi:type="dcterms:W3CDTF">2011-10-23T03:37:22Z</dcterms:created>
  <dcterms:modified xsi:type="dcterms:W3CDTF">2012-01-04T21:25:09Z</dcterms:modified>
</cp:coreProperties>
</file>