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7" r:id="rId6"/>
    <p:sldId id="260" r:id="rId7"/>
    <p:sldId id="261" r:id="rId8"/>
    <p:sldId id="289" r:id="rId9"/>
    <p:sldId id="290" r:id="rId10"/>
    <p:sldId id="262" r:id="rId11"/>
    <p:sldId id="286" r:id="rId12"/>
    <p:sldId id="287" r:id="rId13"/>
    <p:sldId id="288" r:id="rId14"/>
    <p:sldId id="263" r:id="rId15"/>
    <p:sldId id="264" r:id="rId16"/>
    <p:sldId id="265" r:id="rId17"/>
    <p:sldId id="266" r:id="rId18"/>
    <p:sldId id="277" r:id="rId19"/>
    <p:sldId id="268" r:id="rId20"/>
    <p:sldId id="271" r:id="rId21"/>
    <p:sldId id="269" r:id="rId22"/>
    <p:sldId id="270" r:id="rId23"/>
    <p:sldId id="285" r:id="rId24"/>
    <p:sldId id="272" r:id="rId25"/>
    <p:sldId id="273" r:id="rId26"/>
    <p:sldId id="274" r:id="rId27"/>
    <p:sldId id="275" r:id="rId28"/>
    <p:sldId id="278" r:id="rId29"/>
    <p:sldId id="279" r:id="rId30"/>
    <p:sldId id="276" r:id="rId31"/>
    <p:sldId id="280" r:id="rId32"/>
    <p:sldId id="281" r:id="rId33"/>
    <p:sldId id="282" r:id="rId34"/>
    <p:sldId id="283" r:id="rId35"/>
    <p:sldId id="284" r:id="rId36"/>
    <p:sldId id="291" r:id="rId37"/>
    <p:sldId id="292"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4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D53BA9-F6FF-4137-B64E-1CDD2917F03F}" type="datetimeFigureOut">
              <a:rPr lang="en-US" smtClean="0"/>
              <a:pPr/>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53BA9-F6FF-4137-B64E-1CDD2917F03F}" type="datetimeFigureOut">
              <a:rPr lang="en-US" smtClean="0"/>
              <a:pPr/>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53BA9-F6FF-4137-B64E-1CDD2917F03F}" type="datetimeFigureOut">
              <a:rPr lang="en-US" smtClean="0"/>
              <a:pPr/>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D53BA9-F6FF-4137-B64E-1CDD2917F03F}" type="datetimeFigureOut">
              <a:rPr lang="en-US" smtClean="0"/>
              <a:pPr/>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D53BA9-F6FF-4137-B64E-1CDD2917F03F}" type="datetimeFigureOut">
              <a:rPr lang="en-US" smtClean="0"/>
              <a:pPr/>
              <a:t>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D53BA9-F6FF-4137-B64E-1CDD2917F03F}" type="datetimeFigureOut">
              <a:rPr lang="en-US" smtClean="0"/>
              <a:pPr/>
              <a:t>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D53BA9-F6FF-4137-B64E-1CDD2917F03F}" type="datetimeFigureOut">
              <a:rPr lang="en-US" smtClean="0"/>
              <a:pPr/>
              <a:t>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D53BA9-F6FF-4137-B64E-1CDD2917F03F}" type="datetimeFigureOut">
              <a:rPr lang="en-US" smtClean="0"/>
              <a:pPr/>
              <a:t>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53BA9-F6FF-4137-B64E-1CDD2917F03F}" type="datetimeFigureOut">
              <a:rPr lang="en-US" smtClean="0"/>
              <a:pPr/>
              <a:t>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53BA9-F6FF-4137-B64E-1CDD2917F03F}" type="datetimeFigureOut">
              <a:rPr lang="en-US" smtClean="0"/>
              <a:pPr/>
              <a:t>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D53BA9-F6FF-4137-B64E-1CDD2917F03F}" type="datetimeFigureOut">
              <a:rPr lang="en-US" smtClean="0"/>
              <a:pPr/>
              <a:t>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C13F5-7AB5-4AB6-9DD7-4F2F835FA3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53BA9-F6FF-4137-B64E-1CDD2917F03F}" type="datetimeFigureOut">
              <a:rPr lang="en-US" smtClean="0"/>
              <a:pPr/>
              <a:t>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C13F5-7AB5-4AB6-9DD7-4F2F835FA3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13.png"/><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aune.lpl.univ-aix.fr/~sprosig/sp2008/papers/id173.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5.png"/><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ENG 528: Language Change Research Seminar</a:t>
            </a:r>
            <a:endParaRPr lang="en-US" dirty="0"/>
          </a:p>
        </p:txBody>
      </p:sp>
      <p:sp>
        <p:nvSpPr>
          <p:cNvPr id="3" name="Subtitle 2"/>
          <p:cNvSpPr>
            <a:spLocks noGrp="1"/>
          </p:cNvSpPr>
          <p:nvPr>
            <p:ph type="subTitle" idx="1"/>
          </p:nvPr>
        </p:nvSpPr>
        <p:spPr/>
        <p:txBody>
          <a:bodyPr/>
          <a:lstStyle/>
          <a:p>
            <a:r>
              <a:rPr lang="en-US" dirty="0" err="1" smtClean="0"/>
              <a:t>Sociophonetics</a:t>
            </a:r>
            <a:r>
              <a:rPr lang="en-US" dirty="0" smtClean="0"/>
              <a:t>: An Introduction</a:t>
            </a:r>
          </a:p>
          <a:p>
            <a:r>
              <a:rPr lang="en-US" dirty="0" smtClean="0"/>
              <a:t>Chapter 6: Prosody</a:t>
            </a:r>
          </a:p>
          <a:p>
            <a:r>
              <a:rPr lang="en-US" dirty="0" smtClean="0"/>
              <a:t>Sections 6.1-6.3</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Tone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You’ll need a way to measure F</a:t>
            </a:r>
            <a:r>
              <a:rPr lang="en-US" baseline="-25000" dirty="0" smtClean="0"/>
              <a:t>0</a:t>
            </a:r>
            <a:r>
              <a:rPr lang="en-US" dirty="0" smtClean="0"/>
              <a:t> continuously, whether with an autocorrelation pitch track or a narrowband spectrogram</a:t>
            </a:r>
          </a:p>
          <a:p>
            <a:r>
              <a:rPr lang="en-US" dirty="0" smtClean="0"/>
              <a:t>You’ll also need a </a:t>
            </a:r>
            <a:r>
              <a:rPr lang="en-US" dirty="0" err="1" smtClean="0"/>
              <a:t>textgrid</a:t>
            </a:r>
            <a:r>
              <a:rPr lang="en-US" dirty="0" smtClean="0"/>
              <a:t> to show where the syllables and/or vowels begin and end</a:t>
            </a:r>
          </a:p>
          <a:p>
            <a:r>
              <a:rPr lang="en-US" dirty="0" smtClean="0"/>
              <a:t>Measure F</a:t>
            </a:r>
            <a:r>
              <a:rPr lang="en-US" baseline="-25000" dirty="0" smtClean="0"/>
              <a:t>0</a:t>
            </a:r>
            <a:r>
              <a:rPr lang="en-US" dirty="0" smtClean="0"/>
              <a:t> and record the </a:t>
            </a:r>
            <a:r>
              <a:rPr lang="en-US" dirty="0" err="1" smtClean="0"/>
              <a:t>timepoint</a:t>
            </a:r>
            <a:r>
              <a:rPr lang="en-US" dirty="0" smtClean="0"/>
              <a:t> at various places: peak, trough, onset of host syllable or host vowel, offset of host syllable or host vowel</a:t>
            </a:r>
          </a:p>
          <a:p>
            <a:r>
              <a:rPr lang="en-US" dirty="0" smtClean="0"/>
              <a:t>It’s a good idea to convert from Hz to ERB</a:t>
            </a:r>
          </a:p>
          <a:p>
            <a:r>
              <a:rPr lang="en-US" dirty="0" smtClean="0"/>
              <a:t>Normalization is often necessary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Tonal Variation: Bauer et al. (2003)</a:t>
            </a:r>
            <a:endParaRPr lang="en-US" dirty="0"/>
          </a:p>
        </p:txBody>
      </p:sp>
      <p:sp>
        <p:nvSpPr>
          <p:cNvPr id="3" name="Content Placeholder 2"/>
          <p:cNvSpPr>
            <a:spLocks noGrp="1"/>
          </p:cNvSpPr>
          <p:nvPr>
            <p:ph idx="1"/>
          </p:nvPr>
        </p:nvSpPr>
        <p:spPr>
          <a:xfrm>
            <a:off x="457200" y="1066800"/>
            <a:ext cx="8229600" cy="1828800"/>
          </a:xfrm>
        </p:spPr>
        <p:txBody>
          <a:bodyPr>
            <a:normAutofit fontScale="77500" lnSpcReduction="20000"/>
          </a:bodyPr>
          <a:lstStyle/>
          <a:p>
            <a:r>
              <a:rPr lang="en-US" dirty="0" smtClean="0"/>
              <a:t>They were interested in a tonal merger in Hong Kong Cantonese</a:t>
            </a:r>
          </a:p>
          <a:p>
            <a:r>
              <a:rPr lang="en-US" dirty="0" smtClean="0"/>
              <a:t>H.K.C. has nine tones—6 in open and nasal-closed syllables and three in stop-closed syllables</a:t>
            </a:r>
          </a:p>
          <a:p>
            <a:r>
              <a:rPr lang="en-US" dirty="0" smtClean="0"/>
              <a:t>Used a formula to normalize tone</a:t>
            </a:r>
          </a:p>
        </p:txBody>
      </p:sp>
      <p:pic>
        <p:nvPicPr>
          <p:cNvPr id="4" name="Picture 3" descr="528Baueretal_fig1.jpg"/>
          <p:cNvPicPr>
            <a:picLocks noChangeAspect="1"/>
          </p:cNvPicPr>
          <p:nvPr/>
        </p:nvPicPr>
        <p:blipFill>
          <a:blip r:embed="rId2" cstate="print"/>
          <a:stretch>
            <a:fillRect/>
          </a:stretch>
        </p:blipFill>
        <p:spPr>
          <a:xfrm>
            <a:off x="1676400" y="2787031"/>
            <a:ext cx="5943374" cy="407096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Tonal Variation: Bauer et al. (2003)</a:t>
            </a:r>
            <a:endParaRPr lang="en-US" dirty="0"/>
          </a:p>
        </p:txBody>
      </p:sp>
      <p:sp>
        <p:nvSpPr>
          <p:cNvPr id="3" name="Content Placeholder 2"/>
          <p:cNvSpPr>
            <a:spLocks noGrp="1"/>
          </p:cNvSpPr>
          <p:nvPr>
            <p:ph idx="1"/>
          </p:nvPr>
        </p:nvSpPr>
        <p:spPr>
          <a:xfrm>
            <a:off x="457200" y="1371600"/>
            <a:ext cx="8229600" cy="685800"/>
          </a:xfrm>
        </p:spPr>
        <p:txBody>
          <a:bodyPr/>
          <a:lstStyle/>
          <a:p>
            <a:r>
              <a:rPr lang="en-US" dirty="0" smtClean="0"/>
              <a:t>Speakers without (left) and with (right) merger</a:t>
            </a:r>
            <a:endParaRPr lang="en-US" dirty="0"/>
          </a:p>
        </p:txBody>
      </p:sp>
      <p:pic>
        <p:nvPicPr>
          <p:cNvPr id="4" name="Picture 3" descr="528Baueretal_fig4.jpg"/>
          <p:cNvPicPr>
            <a:picLocks noChangeAspect="1"/>
          </p:cNvPicPr>
          <p:nvPr/>
        </p:nvPicPr>
        <p:blipFill>
          <a:blip r:embed="rId2" cstate="print"/>
          <a:stretch>
            <a:fillRect/>
          </a:stretch>
        </p:blipFill>
        <p:spPr>
          <a:xfrm>
            <a:off x="0" y="2278380"/>
            <a:ext cx="4285488" cy="4046220"/>
          </a:xfrm>
          <a:prstGeom prst="rect">
            <a:avLst/>
          </a:prstGeom>
        </p:spPr>
      </p:pic>
      <p:pic>
        <p:nvPicPr>
          <p:cNvPr id="5" name="Picture 4" descr="528Baueretal_fig5.jpg"/>
          <p:cNvPicPr>
            <a:picLocks noChangeAspect="1"/>
          </p:cNvPicPr>
          <p:nvPr/>
        </p:nvPicPr>
        <p:blipFill>
          <a:blip r:embed="rId3" cstate="print"/>
          <a:stretch>
            <a:fillRect/>
          </a:stretch>
        </p:blipFill>
        <p:spPr>
          <a:xfrm>
            <a:off x="4800600" y="2269236"/>
            <a:ext cx="4343400" cy="405536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Tonal Variation: Stanford (2008)</a:t>
            </a:r>
            <a:endParaRPr lang="en-US" dirty="0"/>
          </a:p>
        </p:txBody>
      </p:sp>
      <p:pic>
        <p:nvPicPr>
          <p:cNvPr id="23554" name="Picture 2"/>
          <p:cNvPicPr>
            <a:picLocks noGrp="1" noChangeAspect="1" noChangeArrowheads="1"/>
          </p:cNvPicPr>
          <p:nvPr>
            <p:ph idx="1"/>
          </p:nvPr>
        </p:nvPicPr>
        <p:blipFill>
          <a:blip r:embed="rId2" cstate="print"/>
          <a:srcRect/>
          <a:stretch>
            <a:fillRect/>
          </a:stretch>
        </p:blipFill>
        <p:spPr bwMode="auto">
          <a:xfrm>
            <a:off x="4876800" y="3094037"/>
            <a:ext cx="4034196" cy="3763963"/>
          </a:xfrm>
          <a:prstGeom prst="rect">
            <a:avLst/>
          </a:prstGeom>
          <a:noFill/>
          <a:ln w="9525">
            <a:noFill/>
            <a:miter lim="800000"/>
            <a:headEnd/>
            <a:tailEnd/>
          </a:ln>
        </p:spPr>
      </p:pic>
      <p:sp>
        <p:nvSpPr>
          <p:cNvPr id="5" name="TextBox 4"/>
          <p:cNvSpPr txBox="1"/>
          <p:nvPr/>
        </p:nvSpPr>
        <p:spPr>
          <a:xfrm>
            <a:off x="228600" y="1447800"/>
            <a:ext cx="8763000" cy="1323439"/>
          </a:xfrm>
          <a:prstGeom prst="rect">
            <a:avLst/>
          </a:prstGeom>
          <a:noFill/>
        </p:spPr>
        <p:txBody>
          <a:bodyPr wrap="square" rtlCol="0">
            <a:spAutoFit/>
          </a:bodyPr>
          <a:lstStyle/>
          <a:p>
            <a:pPr>
              <a:buFont typeface="Arial" pitchFamily="34" charset="0"/>
              <a:buChar char="•"/>
            </a:pPr>
            <a:r>
              <a:rPr lang="en-US" sz="2000" dirty="0" smtClean="0"/>
              <a:t>Looked at variation in the realization of a tone in Sui (interested in what women in extra-dialectal marriages did)</a:t>
            </a:r>
          </a:p>
          <a:p>
            <a:pPr>
              <a:buFont typeface="Arial" pitchFamily="34" charset="0"/>
              <a:buChar char="•"/>
            </a:pPr>
            <a:r>
              <a:rPr lang="en-US" sz="2000" dirty="0" smtClean="0"/>
              <a:t>Normalized based on the frequency of the mid level tone, in ERB</a:t>
            </a:r>
          </a:p>
          <a:p>
            <a:pPr>
              <a:buFont typeface="Arial" pitchFamily="34" charset="0"/>
              <a:buChar char="•"/>
            </a:pPr>
            <a:r>
              <a:rPr lang="en-US" sz="2000" dirty="0" smtClean="0"/>
              <a:t>Note differences in Tones 1 and 6 between Southern (left) and Northern (right) Sui</a:t>
            </a:r>
            <a:endParaRPr lang="en-US" sz="2000" dirty="0"/>
          </a:p>
        </p:txBody>
      </p:sp>
      <p:pic>
        <p:nvPicPr>
          <p:cNvPr id="23555" name="Picture 3"/>
          <p:cNvPicPr>
            <a:picLocks noChangeAspect="1" noChangeArrowheads="1"/>
          </p:cNvPicPr>
          <p:nvPr/>
        </p:nvPicPr>
        <p:blipFill>
          <a:blip r:embed="rId3" cstate="print"/>
          <a:srcRect/>
          <a:stretch>
            <a:fillRect/>
          </a:stretch>
        </p:blipFill>
        <p:spPr bwMode="auto">
          <a:xfrm>
            <a:off x="228600" y="3096368"/>
            <a:ext cx="4038600" cy="37616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Stress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Whereas tone is realized primarily through pitch, stress often (but apparently not always) depends more on loudness and duration</a:t>
            </a:r>
          </a:p>
          <a:p>
            <a:r>
              <a:rPr lang="en-US" dirty="0" smtClean="0"/>
              <a:t>In English, we add phonological vowel reduction to the cues: e.g. noun and verb forms of </a:t>
            </a:r>
            <a:r>
              <a:rPr lang="en-US" i="1" dirty="0" smtClean="0"/>
              <a:t>record</a:t>
            </a:r>
            <a:endParaRPr lang="en-US" dirty="0" smtClean="0"/>
          </a:p>
          <a:p>
            <a:r>
              <a:rPr lang="en-US" dirty="0" smtClean="0"/>
              <a:t>There’s some stereotypical (e.g., </a:t>
            </a:r>
            <a:r>
              <a:rPr lang="en-US" i="1" dirty="0" smtClean="0"/>
              <a:t>cement</a:t>
            </a:r>
            <a:r>
              <a:rPr lang="en-US" dirty="0" smtClean="0"/>
              <a:t>, </a:t>
            </a:r>
            <a:r>
              <a:rPr lang="en-US" i="1" dirty="0" smtClean="0"/>
              <a:t>insurance</a:t>
            </a:r>
            <a:r>
              <a:rPr lang="en-US" dirty="0" smtClean="0"/>
              <a:t>, </a:t>
            </a:r>
            <a:r>
              <a:rPr lang="en-US" i="1" dirty="0" smtClean="0"/>
              <a:t>July</a:t>
            </a:r>
            <a:r>
              <a:rPr lang="en-US" dirty="0" smtClean="0"/>
              <a:t>) and some less noticed (e.g., noun forms of </a:t>
            </a:r>
            <a:r>
              <a:rPr lang="en-US" i="1" dirty="0" smtClean="0"/>
              <a:t>defense</a:t>
            </a:r>
            <a:r>
              <a:rPr lang="en-US" dirty="0" smtClean="0"/>
              <a:t>, </a:t>
            </a:r>
            <a:r>
              <a:rPr lang="en-US" i="1" dirty="0" smtClean="0"/>
              <a:t>permit</a:t>
            </a:r>
            <a:r>
              <a:rPr lang="en-US" dirty="0" smtClean="0"/>
              <a:t>, and </a:t>
            </a:r>
            <a:r>
              <a:rPr lang="en-US" i="1" dirty="0" smtClean="0"/>
              <a:t>address</a:t>
            </a:r>
            <a:r>
              <a:rPr lang="en-US" dirty="0" smtClean="0"/>
              <a:t>) variation in English</a:t>
            </a:r>
          </a:p>
          <a:p>
            <a:r>
              <a:rPr lang="en-US" dirty="0" smtClean="0"/>
              <a:t>Analyze amplitude much as you do F</a:t>
            </a:r>
            <a:r>
              <a:rPr lang="en-US" baseline="-25000" dirty="0" smtClean="0"/>
              <a:t>0</a:t>
            </a:r>
            <a:r>
              <a:rPr lang="en-US" dirty="0" smtClean="0"/>
              <a:t> frequency, taking declination into consideration just as you have to for F</a:t>
            </a:r>
            <a:r>
              <a:rPr lang="en-US" baseline="-25000" dirty="0" smtClean="0"/>
              <a:t>0</a:t>
            </a:r>
            <a:r>
              <a:rPr lang="en-US" dirty="0" smtClean="0"/>
              <a:t> frequency</a:t>
            </a:r>
          </a:p>
          <a:p>
            <a:r>
              <a:rPr lang="en-US" dirty="0" smtClean="0"/>
              <a:t>You’d also need to analyze duration</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Prosodic Rhythm</a:t>
            </a:r>
            <a:endParaRPr lang="en-US" dirty="0"/>
          </a:p>
        </p:txBody>
      </p:sp>
      <p:sp>
        <p:nvSpPr>
          <p:cNvPr id="3" name="Content Placeholder 2"/>
          <p:cNvSpPr>
            <a:spLocks noGrp="1"/>
          </p:cNvSpPr>
          <p:nvPr>
            <p:ph idx="1"/>
          </p:nvPr>
        </p:nvSpPr>
        <p:spPr>
          <a:xfrm>
            <a:off x="457200" y="1600201"/>
            <a:ext cx="8229600" cy="1676400"/>
          </a:xfrm>
        </p:spPr>
        <p:txBody>
          <a:bodyPr>
            <a:normAutofit fontScale="77500" lnSpcReduction="20000"/>
          </a:bodyPr>
          <a:lstStyle/>
          <a:p>
            <a:r>
              <a:rPr lang="en-US" dirty="0" smtClean="0"/>
              <a:t>Traditionally viewed as</a:t>
            </a:r>
          </a:p>
          <a:p>
            <a:pPr marL="804672">
              <a:buFont typeface="Wingdings" pitchFamily="2" charset="2"/>
              <a:buChar char="§"/>
            </a:pPr>
            <a:r>
              <a:rPr lang="en-US" dirty="0" smtClean="0"/>
              <a:t>syllable-timing  (each syllable with same duration) vs.</a:t>
            </a:r>
          </a:p>
          <a:p>
            <a:pPr marL="804672">
              <a:buFont typeface="Wingdings" pitchFamily="2" charset="2"/>
              <a:buChar char="§"/>
            </a:pPr>
            <a:r>
              <a:rPr lang="en-US" dirty="0" smtClean="0"/>
              <a:t>stress-timing (each </a:t>
            </a:r>
            <a:r>
              <a:rPr lang="en-US" i="1" dirty="0" smtClean="0"/>
              <a:t>foot</a:t>
            </a:r>
            <a:r>
              <a:rPr lang="en-US" dirty="0" smtClean="0"/>
              <a:t> with same duration)</a:t>
            </a:r>
          </a:p>
          <a:p>
            <a:r>
              <a:rPr lang="en-US" dirty="0" smtClean="0"/>
              <a:t>with </a:t>
            </a:r>
            <a:r>
              <a:rPr lang="en-US" dirty="0" err="1" smtClean="0"/>
              <a:t>mora</a:t>
            </a:r>
            <a:r>
              <a:rPr lang="en-US" dirty="0" smtClean="0"/>
              <a:t>-timing thrown in for good measure</a:t>
            </a:r>
            <a:endParaRPr lang="en-US" dirty="0"/>
          </a:p>
        </p:txBody>
      </p:sp>
      <p:graphicFrame>
        <p:nvGraphicFramePr>
          <p:cNvPr id="1027" name="Object 3"/>
          <p:cNvGraphicFramePr>
            <a:graphicFrameLocks noChangeAspect="1"/>
          </p:cNvGraphicFramePr>
          <p:nvPr/>
        </p:nvGraphicFramePr>
        <p:xfrm>
          <a:off x="914400" y="2895600"/>
          <a:ext cx="7422145" cy="3886201"/>
        </p:xfrm>
        <a:graphic>
          <a:graphicData uri="http://schemas.openxmlformats.org/presentationml/2006/ole">
            <mc:AlternateContent xmlns:mc="http://schemas.openxmlformats.org/markup-compatibility/2006">
              <mc:Choice xmlns:v="urn:schemas-microsoft-com:vml" Requires="v">
                <p:oleObj spid="_x0000_s1030" r:id="rId3" imgW="3532320" imgH="1848960" progId="">
                  <p:embed/>
                </p:oleObj>
              </mc:Choice>
              <mc:Fallback>
                <p:oleObj r:id="rId3" imgW="3532320" imgH="1848960" progId="">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895600"/>
                        <a:ext cx="7422145" cy="388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Problems with the Prosodic Rhythm Concept</a:t>
            </a:r>
            <a:endParaRPr lang="en-US" dirty="0"/>
          </a:p>
        </p:txBody>
      </p:sp>
      <p:sp>
        <p:nvSpPr>
          <p:cNvPr id="3" name="Content Placeholder 2"/>
          <p:cNvSpPr>
            <a:spLocks noGrp="1"/>
          </p:cNvSpPr>
          <p:nvPr>
            <p:ph idx="1"/>
          </p:nvPr>
        </p:nvSpPr>
        <p:spPr/>
        <p:txBody>
          <a:bodyPr/>
          <a:lstStyle/>
          <a:p>
            <a:r>
              <a:rPr lang="en-US" dirty="0" smtClean="0"/>
              <a:t>Supposed syllable-timed languages weren’t isochronous: syllable durations were not all the same or even close</a:t>
            </a:r>
          </a:p>
          <a:p>
            <a:r>
              <a:rPr lang="en-US" dirty="0" smtClean="0"/>
              <a:t>No significant differences in timing between stresses in syllable-timed and stress-timed languages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Big Breakthrough</a:t>
            </a:r>
            <a:endParaRPr lang="en-US" dirty="0"/>
          </a:p>
        </p:txBody>
      </p:sp>
      <p:sp>
        <p:nvSpPr>
          <p:cNvPr id="3" name="Content Placeholder 2"/>
          <p:cNvSpPr>
            <a:spLocks noGrp="1"/>
          </p:cNvSpPr>
          <p:nvPr>
            <p:ph idx="1"/>
          </p:nvPr>
        </p:nvSpPr>
        <p:spPr/>
        <p:txBody>
          <a:bodyPr/>
          <a:lstStyle/>
          <a:p>
            <a:r>
              <a:rPr lang="en-US" dirty="0" smtClean="0"/>
              <a:t>In the 1980s, it was suggested that rhythm was a gradient feature—not an absolute feature</a:t>
            </a:r>
          </a:p>
          <a:p>
            <a:r>
              <a:rPr lang="en-US" dirty="0" smtClean="0"/>
              <a:t>That opened the door to the development of formulas for computing rhythm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Necessary Precursor</a:t>
            </a:r>
            <a:endParaRPr lang="en-US" dirty="0"/>
          </a:p>
        </p:txBody>
      </p:sp>
      <p:sp>
        <p:nvSpPr>
          <p:cNvPr id="3" name="Content Placeholder 2"/>
          <p:cNvSpPr>
            <a:spLocks noGrp="1"/>
          </p:cNvSpPr>
          <p:nvPr>
            <p:ph idx="1"/>
          </p:nvPr>
        </p:nvSpPr>
        <p:spPr>
          <a:xfrm>
            <a:off x="457200" y="1295400"/>
            <a:ext cx="8229600" cy="1676400"/>
          </a:xfrm>
        </p:spPr>
        <p:txBody>
          <a:bodyPr>
            <a:normAutofit fontScale="92500" lnSpcReduction="20000"/>
          </a:bodyPr>
          <a:lstStyle/>
          <a:p>
            <a:r>
              <a:rPr lang="en-US" dirty="0" smtClean="0"/>
              <a:t>For any kind of rhythm measurement, it’s necessary to demarcate the boundaries of segments and/or syllables</a:t>
            </a:r>
          </a:p>
          <a:p>
            <a:r>
              <a:rPr lang="en-US" dirty="0" smtClean="0"/>
              <a:t>Durations are then measured</a:t>
            </a:r>
            <a:endParaRPr lang="en-US" dirty="0"/>
          </a:p>
        </p:txBody>
      </p:sp>
      <p:pic>
        <p:nvPicPr>
          <p:cNvPr id="5" name="Picture 4" descr="528RhythmSample.eps"/>
          <p:cNvPicPr>
            <a:picLocks noChangeAspect="1"/>
          </p:cNvPicPr>
          <p:nvPr/>
        </p:nvPicPr>
        <p:blipFill>
          <a:blip r:embed="rId4" cstate="print"/>
          <a:stretch>
            <a:fillRect/>
          </a:stretch>
        </p:blipFill>
        <p:spPr>
          <a:xfrm>
            <a:off x="381000" y="2895600"/>
            <a:ext cx="8458200" cy="4114800"/>
          </a:xfrm>
          <a:prstGeom prst="rect">
            <a:avLst/>
          </a:prstGeom>
        </p:spPr>
      </p:pic>
      <p:pic>
        <p:nvPicPr>
          <p:cNvPr id="7" name="528RhythmSample.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077200" y="2209800"/>
            <a:ext cx="1066800" cy="1066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1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Measures (1)</a:t>
            </a:r>
            <a:endParaRPr lang="en-US" dirty="0"/>
          </a:p>
        </p:txBody>
      </p:sp>
      <p:sp>
        <p:nvSpPr>
          <p:cNvPr id="3" name="Content Placeholder 2"/>
          <p:cNvSpPr>
            <a:spLocks noGrp="1"/>
          </p:cNvSpPr>
          <p:nvPr>
            <p:ph idx="1"/>
          </p:nvPr>
        </p:nvSpPr>
        <p:spPr>
          <a:xfrm>
            <a:off x="457200" y="1600201"/>
            <a:ext cx="8229600" cy="2133600"/>
          </a:xfrm>
        </p:spPr>
        <p:txBody>
          <a:bodyPr>
            <a:normAutofit lnSpcReduction="10000"/>
          </a:bodyPr>
          <a:lstStyle/>
          <a:p>
            <a:r>
              <a:rPr lang="en-US" dirty="0" smtClean="0"/>
              <a:t>One approach was to base formulas on </a:t>
            </a:r>
            <a:r>
              <a:rPr lang="en-US" dirty="0" err="1" smtClean="0"/>
              <a:t>phonotactic</a:t>
            </a:r>
            <a:r>
              <a:rPr lang="en-US" dirty="0" smtClean="0"/>
              <a:t> properties of languages</a:t>
            </a:r>
          </a:p>
          <a:p>
            <a:r>
              <a:rPr lang="en-US" dirty="0" smtClean="0"/>
              <a:t>This approach assumes that rhythm is entirely a function of </a:t>
            </a:r>
            <a:r>
              <a:rPr lang="en-US" dirty="0" err="1" smtClean="0"/>
              <a:t>phonotactics</a:t>
            </a:r>
            <a:endParaRPr lang="en-US" dirty="0"/>
          </a:p>
        </p:txBody>
      </p:sp>
      <p:pic>
        <p:nvPicPr>
          <p:cNvPr id="4" name="Picture 3" descr="PVIDankovacova_Dellwo_fig1.jpg"/>
          <p:cNvPicPr>
            <a:picLocks noChangeAspect="1"/>
          </p:cNvPicPr>
          <p:nvPr/>
        </p:nvPicPr>
        <p:blipFill>
          <a:blip r:embed="rId2" cstate="print"/>
          <a:stretch>
            <a:fillRect/>
          </a:stretch>
        </p:blipFill>
        <p:spPr>
          <a:xfrm>
            <a:off x="39776" y="3962400"/>
            <a:ext cx="9104224" cy="2895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Prosody?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Anything non-segmental in phonology or phonetics, including:</a:t>
            </a:r>
          </a:p>
          <a:p>
            <a:pPr marL="804672">
              <a:buFont typeface="Wingdings" pitchFamily="2" charset="2"/>
              <a:buChar char="§"/>
            </a:pPr>
            <a:r>
              <a:rPr lang="en-US" dirty="0" smtClean="0"/>
              <a:t>pauses</a:t>
            </a:r>
          </a:p>
          <a:p>
            <a:pPr marL="804672">
              <a:buFont typeface="Wingdings" pitchFamily="2" charset="2"/>
              <a:buChar char="§"/>
            </a:pPr>
            <a:r>
              <a:rPr lang="en-US" dirty="0" smtClean="0"/>
              <a:t>rate of speech</a:t>
            </a:r>
          </a:p>
          <a:p>
            <a:pPr marL="804672">
              <a:buFont typeface="Wingdings" pitchFamily="2" charset="2"/>
              <a:buChar char="§"/>
            </a:pPr>
            <a:r>
              <a:rPr lang="en-US" dirty="0" smtClean="0"/>
              <a:t>lexical tone</a:t>
            </a:r>
          </a:p>
          <a:p>
            <a:pPr marL="804672">
              <a:buFont typeface="Wingdings" pitchFamily="2" charset="2"/>
              <a:buChar char="§"/>
            </a:pPr>
            <a:r>
              <a:rPr lang="en-US" dirty="0" smtClean="0"/>
              <a:t>word stress</a:t>
            </a:r>
          </a:p>
          <a:p>
            <a:pPr marL="804672">
              <a:buFont typeface="Wingdings" pitchFamily="2" charset="2"/>
              <a:buChar char="§"/>
            </a:pPr>
            <a:r>
              <a:rPr lang="en-US" dirty="0" smtClean="0"/>
              <a:t>rhythm </a:t>
            </a:r>
          </a:p>
          <a:p>
            <a:pPr marL="804672">
              <a:buFont typeface="Wingdings" pitchFamily="2" charset="2"/>
              <a:buChar char="§"/>
            </a:pPr>
            <a:r>
              <a:rPr lang="en-US" dirty="0" smtClean="0"/>
              <a:t>intonation </a:t>
            </a:r>
          </a:p>
          <a:p>
            <a:r>
              <a:rPr lang="en-US" dirty="0" smtClean="0"/>
              <a:t>These factors are mainly based on:</a:t>
            </a:r>
          </a:p>
          <a:p>
            <a:pPr marL="804672">
              <a:buFont typeface="Wingdings" pitchFamily="2" charset="2"/>
              <a:buChar char="§"/>
            </a:pPr>
            <a:r>
              <a:rPr lang="en-US" dirty="0" smtClean="0"/>
              <a:t>timing</a:t>
            </a:r>
          </a:p>
          <a:p>
            <a:pPr marL="804672">
              <a:buFont typeface="Wingdings" pitchFamily="2" charset="2"/>
              <a:buChar char="§"/>
            </a:pPr>
            <a:r>
              <a:rPr lang="en-US" dirty="0" smtClean="0"/>
              <a:t>pitch (</a:t>
            </a:r>
            <a:r>
              <a:rPr lang="en-US" dirty="0" smtClean="0">
                <a:sym typeface="Symbol"/>
              </a:rPr>
              <a:t>F</a:t>
            </a:r>
            <a:r>
              <a:rPr lang="en-US" baseline="-25000" dirty="0" smtClean="0">
                <a:sym typeface="Symbol"/>
              </a:rPr>
              <a:t>0</a:t>
            </a:r>
            <a:r>
              <a:rPr lang="en-US" dirty="0" smtClean="0">
                <a:sym typeface="Symbol"/>
              </a:rPr>
              <a:t> frequency)</a:t>
            </a:r>
            <a:endParaRPr lang="en-US" dirty="0" smtClean="0"/>
          </a:p>
          <a:p>
            <a:pPr marL="804672">
              <a:buFont typeface="Wingdings" pitchFamily="2" charset="2"/>
              <a:buChar char="§"/>
            </a:pPr>
            <a:r>
              <a:rPr lang="en-US" dirty="0" smtClean="0"/>
              <a:t>loudness (</a:t>
            </a:r>
            <a:r>
              <a:rPr lang="en-US" dirty="0" smtClean="0">
                <a:sym typeface="Symbol"/>
              </a:rPr>
              <a:t>amplitude)</a:t>
            </a:r>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Ramus</a:t>
            </a:r>
            <a:r>
              <a:rPr lang="en-US" dirty="0" smtClean="0"/>
              <a:t>, </a:t>
            </a:r>
            <a:r>
              <a:rPr lang="en-US" dirty="0" err="1" smtClean="0"/>
              <a:t>Nespor</a:t>
            </a:r>
            <a:r>
              <a:rPr lang="en-US" dirty="0" smtClean="0"/>
              <a:t>, &amp; </a:t>
            </a:r>
            <a:r>
              <a:rPr lang="en-US" dirty="0" err="1" smtClean="0"/>
              <a:t>Mehler</a:t>
            </a:r>
            <a:r>
              <a:rPr lang="en-US" dirty="0" smtClean="0"/>
              <a:t> (1999)</a:t>
            </a:r>
            <a:endParaRPr lang="en-US" dirty="0"/>
          </a:p>
        </p:txBody>
      </p:sp>
      <p:pic>
        <p:nvPicPr>
          <p:cNvPr id="5" name="Picture 4" descr="PVIRamusetal_fig1.jpg"/>
          <p:cNvPicPr>
            <a:picLocks noChangeAspect="1"/>
          </p:cNvPicPr>
          <p:nvPr/>
        </p:nvPicPr>
        <p:blipFill>
          <a:blip r:embed="rId2" cstate="print"/>
          <a:stretch>
            <a:fillRect/>
          </a:stretch>
        </p:blipFill>
        <p:spPr>
          <a:xfrm>
            <a:off x="1309395" y="2367313"/>
            <a:ext cx="6615405" cy="4490688"/>
          </a:xfrm>
          <a:prstGeom prst="rect">
            <a:avLst/>
          </a:prstGeom>
        </p:spPr>
      </p:pic>
      <p:sp>
        <p:nvSpPr>
          <p:cNvPr id="6" name="TextBox 5"/>
          <p:cNvSpPr txBox="1"/>
          <p:nvPr/>
        </p:nvSpPr>
        <p:spPr>
          <a:xfrm>
            <a:off x="838200" y="1371600"/>
            <a:ext cx="7315200" cy="923330"/>
          </a:xfrm>
          <a:prstGeom prst="rect">
            <a:avLst/>
          </a:prstGeom>
          <a:noFill/>
        </p:spPr>
        <p:txBody>
          <a:bodyPr wrap="square" rtlCol="0">
            <a:spAutoFit/>
          </a:bodyPr>
          <a:lstStyle/>
          <a:p>
            <a:r>
              <a:rPr lang="en-US" dirty="0" smtClean="0">
                <a:sym typeface="Symbol"/>
              </a:rPr>
              <a:t></a:t>
            </a:r>
            <a:r>
              <a:rPr lang="en-US" dirty="0" smtClean="0"/>
              <a:t>V = standard deviation of the durations of the vocalic intervals  </a:t>
            </a:r>
          </a:p>
          <a:p>
            <a:r>
              <a:rPr lang="en-US" dirty="0" smtClean="0">
                <a:sym typeface="Symbol"/>
              </a:rPr>
              <a:t></a:t>
            </a:r>
            <a:r>
              <a:rPr lang="en-US" dirty="0" smtClean="0"/>
              <a:t>C = standard deviation of the durations of the consonantal intervals  </a:t>
            </a:r>
          </a:p>
          <a:p>
            <a:r>
              <a:rPr lang="en-US" dirty="0" smtClean="0"/>
              <a:t>%V = percentage of the duration of utterance made up of vocalic intervals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Ramus</a:t>
            </a:r>
            <a:r>
              <a:rPr lang="en-US" dirty="0" smtClean="0"/>
              <a:t>, </a:t>
            </a:r>
            <a:r>
              <a:rPr lang="en-US" dirty="0" err="1" smtClean="0"/>
              <a:t>Nespor</a:t>
            </a:r>
            <a:r>
              <a:rPr lang="en-US" dirty="0" smtClean="0"/>
              <a:t>, &amp; </a:t>
            </a:r>
            <a:r>
              <a:rPr lang="en-US" dirty="0" err="1" smtClean="0"/>
              <a:t>Mehler</a:t>
            </a:r>
            <a:r>
              <a:rPr lang="en-US" dirty="0" smtClean="0"/>
              <a:t> (1999)</a:t>
            </a:r>
            <a:endParaRPr lang="en-US" dirty="0"/>
          </a:p>
        </p:txBody>
      </p:sp>
      <p:pic>
        <p:nvPicPr>
          <p:cNvPr id="5" name="Picture 4" descr="PVIRamusetal_fig2.jpg"/>
          <p:cNvPicPr>
            <a:picLocks noChangeAspect="1"/>
          </p:cNvPicPr>
          <p:nvPr/>
        </p:nvPicPr>
        <p:blipFill>
          <a:blip r:embed="rId2" cstate="print"/>
          <a:stretch>
            <a:fillRect/>
          </a:stretch>
        </p:blipFill>
        <p:spPr>
          <a:xfrm>
            <a:off x="969630" y="2502928"/>
            <a:ext cx="7183769" cy="4355072"/>
          </a:xfrm>
          <a:prstGeom prst="rect">
            <a:avLst/>
          </a:prstGeom>
        </p:spPr>
      </p:pic>
      <p:sp>
        <p:nvSpPr>
          <p:cNvPr id="6" name="TextBox 5"/>
          <p:cNvSpPr txBox="1"/>
          <p:nvPr/>
        </p:nvSpPr>
        <p:spPr>
          <a:xfrm>
            <a:off x="838200" y="1447800"/>
            <a:ext cx="7315200" cy="923330"/>
          </a:xfrm>
          <a:prstGeom prst="rect">
            <a:avLst/>
          </a:prstGeom>
          <a:noFill/>
        </p:spPr>
        <p:txBody>
          <a:bodyPr wrap="square" rtlCol="0">
            <a:spAutoFit/>
          </a:bodyPr>
          <a:lstStyle/>
          <a:p>
            <a:r>
              <a:rPr lang="en-US" dirty="0" smtClean="0">
                <a:sym typeface="Symbol"/>
              </a:rPr>
              <a:t></a:t>
            </a:r>
            <a:r>
              <a:rPr lang="en-US" dirty="0" smtClean="0"/>
              <a:t>V = standard deviation of the durations of the vocalic intervals  </a:t>
            </a:r>
          </a:p>
          <a:p>
            <a:r>
              <a:rPr lang="en-US" dirty="0" smtClean="0">
                <a:sym typeface="Symbol"/>
              </a:rPr>
              <a:t></a:t>
            </a:r>
            <a:r>
              <a:rPr lang="en-US" dirty="0" smtClean="0"/>
              <a:t>C = standard deviation of the durations of the consonantal intervals  </a:t>
            </a:r>
          </a:p>
          <a:p>
            <a:r>
              <a:rPr lang="en-US" dirty="0" smtClean="0"/>
              <a:t>%V = percentage of the duration of utterance made up of vocalic intervals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Ramus</a:t>
            </a:r>
            <a:r>
              <a:rPr lang="en-US" dirty="0" smtClean="0"/>
              <a:t>, </a:t>
            </a:r>
            <a:r>
              <a:rPr lang="en-US" dirty="0" err="1" smtClean="0"/>
              <a:t>Nespor</a:t>
            </a:r>
            <a:r>
              <a:rPr lang="en-US" dirty="0" smtClean="0"/>
              <a:t>, &amp; </a:t>
            </a:r>
            <a:r>
              <a:rPr lang="en-US" dirty="0" err="1" smtClean="0"/>
              <a:t>Mehler</a:t>
            </a:r>
            <a:r>
              <a:rPr lang="en-US" dirty="0" smtClean="0"/>
              <a:t> (1999)</a:t>
            </a:r>
            <a:endParaRPr lang="en-US" dirty="0"/>
          </a:p>
        </p:txBody>
      </p:sp>
      <p:pic>
        <p:nvPicPr>
          <p:cNvPr id="5" name="Picture 4" descr="PVIRamusetal_fig3.jpg"/>
          <p:cNvPicPr>
            <a:picLocks noChangeAspect="1"/>
          </p:cNvPicPr>
          <p:nvPr/>
        </p:nvPicPr>
        <p:blipFill>
          <a:blip r:embed="rId2" cstate="print"/>
          <a:stretch>
            <a:fillRect/>
          </a:stretch>
        </p:blipFill>
        <p:spPr>
          <a:xfrm>
            <a:off x="1143000" y="2444090"/>
            <a:ext cx="6921708" cy="4413910"/>
          </a:xfrm>
          <a:prstGeom prst="rect">
            <a:avLst/>
          </a:prstGeom>
        </p:spPr>
      </p:pic>
      <p:sp>
        <p:nvSpPr>
          <p:cNvPr id="6" name="TextBox 5"/>
          <p:cNvSpPr txBox="1"/>
          <p:nvPr/>
        </p:nvSpPr>
        <p:spPr>
          <a:xfrm>
            <a:off x="838200" y="1515070"/>
            <a:ext cx="7315200" cy="923330"/>
          </a:xfrm>
          <a:prstGeom prst="rect">
            <a:avLst/>
          </a:prstGeom>
          <a:noFill/>
        </p:spPr>
        <p:txBody>
          <a:bodyPr wrap="square" rtlCol="0">
            <a:spAutoFit/>
          </a:bodyPr>
          <a:lstStyle/>
          <a:p>
            <a:r>
              <a:rPr lang="en-US" dirty="0" smtClean="0">
                <a:sym typeface="Symbol"/>
              </a:rPr>
              <a:t></a:t>
            </a:r>
            <a:r>
              <a:rPr lang="en-US" dirty="0" smtClean="0"/>
              <a:t>V = standard deviation of the durations of the vocalic intervals  </a:t>
            </a:r>
          </a:p>
          <a:p>
            <a:r>
              <a:rPr lang="en-US" dirty="0" smtClean="0">
                <a:sym typeface="Symbol"/>
              </a:rPr>
              <a:t></a:t>
            </a:r>
            <a:r>
              <a:rPr lang="en-US" dirty="0" smtClean="0"/>
              <a:t>C = standard deviation of the durations of the consonantal intervals  </a:t>
            </a:r>
          </a:p>
          <a:p>
            <a:r>
              <a:rPr lang="en-US" dirty="0" smtClean="0"/>
              <a:t>%V = percentage of the duration of utterance made up of vocalic intervals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Ramus</a:t>
            </a:r>
            <a:r>
              <a:rPr lang="en-US" dirty="0" smtClean="0"/>
              <a:t>, </a:t>
            </a:r>
            <a:r>
              <a:rPr lang="en-US" dirty="0" err="1" smtClean="0"/>
              <a:t>Nespor</a:t>
            </a:r>
            <a:r>
              <a:rPr lang="en-US" dirty="0" smtClean="0"/>
              <a:t>, &amp; </a:t>
            </a:r>
            <a:r>
              <a:rPr lang="en-US" dirty="0" err="1" smtClean="0"/>
              <a:t>Mehler</a:t>
            </a:r>
            <a:r>
              <a:rPr lang="en-US" dirty="0" smtClean="0"/>
              <a:t> (1999)</a:t>
            </a:r>
            <a:endParaRPr lang="en-US" dirty="0"/>
          </a:p>
        </p:txBody>
      </p:sp>
      <p:sp>
        <p:nvSpPr>
          <p:cNvPr id="4" name="Content Placeholder 3"/>
          <p:cNvSpPr>
            <a:spLocks noGrp="1"/>
          </p:cNvSpPr>
          <p:nvPr>
            <p:ph idx="1"/>
          </p:nvPr>
        </p:nvSpPr>
        <p:spPr/>
        <p:txBody>
          <a:bodyPr/>
          <a:lstStyle/>
          <a:p>
            <a:r>
              <a:rPr lang="en-US" dirty="0" smtClean="0"/>
              <a:t>higher </a:t>
            </a:r>
            <a:r>
              <a:rPr lang="en-US" dirty="0" smtClean="0">
                <a:sym typeface="Symbol"/>
              </a:rPr>
              <a:t></a:t>
            </a:r>
            <a:r>
              <a:rPr lang="en-US" dirty="0" smtClean="0"/>
              <a:t>C values and </a:t>
            </a:r>
          </a:p>
          <a:p>
            <a:r>
              <a:rPr lang="en-US" dirty="0" smtClean="0"/>
              <a:t>lower %V values </a:t>
            </a:r>
          </a:p>
          <a:p>
            <a:r>
              <a:rPr lang="en-US" dirty="0" smtClean="0"/>
              <a:t>are associated with stress-timing, </a:t>
            </a:r>
          </a:p>
          <a:p>
            <a:r>
              <a:rPr lang="en-US" dirty="0" smtClean="0"/>
              <a:t>but </a:t>
            </a:r>
            <a:r>
              <a:rPr lang="en-US" dirty="0" smtClean="0">
                <a:sym typeface="Symbol"/>
              </a:rPr>
              <a:t></a:t>
            </a:r>
            <a:r>
              <a:rPr lang="en-US" dirty="0" smtClean="0"/>
              <a:t>V seems to describe something else</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Dellwo</a:t>
            </a:r>
            <a:r>
              <a:rPr lang="en-US" dirty="0" smtClean="0"/>
              <a:t> (2006)</a:t>
            </a:r>
            <a:endParaRPr lang="en-US" dirty="0"/>
          </a:p>
        </p:txBody>
      </p:sp>
      <p:sp>
        <p:nvSpPr>
          <p:cNvPr id="3" name="Content Placeholder 2"/>
          <p:cNvSpPr>
            <a:spLocks noGrp="1"/>
          </p:cNvSpPr>
          <p:nvPr>
            <p:ph idx="1"/>
          </p:nvPr>
        </p:nvSpPr>
        <p:spPr>
          <a:xfrm>
            <a:off x="457200" y="1600200"/>
            <a:ext cx="8229600" cy="4648200"/>
          </a:xfrm>
        </p:spPr>
        <p:txBody>
          <a:bodyPr>
            <a:noAutofit/>
          </a:bodyPr>
          <a:lstStyle/>
          <a:p>
            <a:r>
              <a:rPr lang="en-US" sz="2600" dirty="0" err="1" smtClean="0"/>
              <a:t>Varco</a:t>
            </a:r>
            <a:r>
              <a:rPr lang="en-US" sz="2600" dirty="0" err="1" smtClean="0">
                <a:sym typeface="Symbol"/>
              </a:rPr>
              <a:t></a:t>
            </a:r>
            <a:r>
              <a:rPr lang="en-US" sz="2600" dirty="0" err="1" smtClean="0"/>
              <a:t>C</a:t>
            </a:r>
            <a:r>
              <a:rPr lang="en-US" sz="2600" dirty="0" smtClean="0"/>
              <a:t> = 100(</a:t>
            </a:r>
            <a:r>
              <a:rPr lang="en-US" sz="2600" dirty="0" smtClean="0">
                <a:sym typeface="Symbol"/>
              </a:rPr>
              <a:t></a:t>
            </a:r>
            <a:r>
              <a:rPr lang="en-US" sz="2600" dirty="0" smtClean="0"/>
              <a:t>C)/C</a:t>
            </a:r>
            <a:r>
              <a:rPr lang="en-US" sz="2600" dirty="0" smtClean="0">
                <a:sym typeface="SILDoulosIPA"/>
              </a:rPr>
              <a:t>, or</a:t>
            </a:r>
            <a:endParaRPr lang="en-US" sz="2600" dirty="0" smtClean="0"/>
          </a:p>
          <a:p>
            <a:r>
              <a:rPr lang="en-US" sz="2600" dirty="0" err="1" smtClean="0"/>
              <a:t>Varco</a:t>
            </a:r>
            <a:r>
              <a:rPr lang="en-US" sz="2600" dirty="0" err="1" smtClean="0">
                <a:sym typeface="Symbol"/>
              </a:rPr>
              <a:t></a:t>
            </a:r>
            <a:r>
              <a:rPr lang="en-US" sz="2600" dirty="0" err="1" smtClean="0"/>
              <a:t>C</a:t>
            </a:r>
            <a:r>
              <a:rPr lang="en-US" sz="2600" dirty="0" smtClean="0"/>
              <a:t> = 100 x (standard deviation of consonantal interval durations) / (mean consonantal interval duration)</a:t>
            </a:r>
          </a:p>
          <a:p>
            <a:r>
              <a:rPr lang="en-US" sz="2600" dirty="0" smtClean="0"/>
              <a:t>Higher </a:t>
            </a:r>
            <a:r>
              <a:rPr lang="en-US" sz="2600" dirty="0" err="1" smtClean="0"/>
              <a:t>Varco</a:t>
            </a:r>
            <a:r>
              <a:rPr lang="en-US" sz="2600" dirty="0" err="1" smtClean="0">
                <a:sym typeface="Symbol"/>
              </a:rPr>
              <a:t></a:t>
            </a:r>
            <a:r>
              <a:rPr lang="en-US" sz="2600" dirty="0" err="1" smtClean="0"/>
              <a:t>C</a:t>
            </a:r>
            <a:r>
              <a:rPr lang="en-US" sz="2600" dirty="0" smtClean="0"/>
              <a:t> values are associated with stress-timing</a:t>
            </a:r>
          </a:p>
          <a:p>
            <a:r>
              <a:rPr lang="en-US" sz="2600" dirty="0" smtClean="0"/>
              <a:t>Added by White and </a:t>
            </a:r>
            <a:r>
              <a:rPr lang="en-US" sz="2600" dirty="0" err="1" smtClean="0"/>
              <a:t>Mattys</a:t>
            </a:r>
            <a:r>
              <a:rPr lang="en-US" sz="2600" dirty="0" smtClean="0"/>
              <a:t> (</a:t>
            </a:r>
            <a:r>
              <a:rPr lang="en-US" sz="2600" dirty="0" smtClean="0"/>
              <a:t>2007b):</a:t>
            </a:r>
            <a:endParaRPr lang="en-US" sz="2600" dirty="0" smtClean="0"/>
          </a:p>
          <a:p>
            <a:r>
              <a:rPr lang="en-US" sz="2600" dirty="0" err="1" smtClean="0"/>
              <a:t>Varco</a:t>
            </a:r>
            <a:r>
              <a:rPr lang="en-US" sz="2600" dirty="0" err="1" smtClean="0">
                <a:sym typeface="Symbol"/>
              </a:rPr>
              <a:t></a:t>
            </a:r>
            <a:r>
              <a:rPr lang="en-US" sz="2600" dirty="0" err="1" smtClean="0"/>
              <a:t>V</a:t>
            </a:r>
            <a:r>
              <a:rPr lang="en-US" sz="2600" dirty="0" smtClean="0"/>
              <a:t> = 100(</a:t>
            </a:r>
            <a:r>
              <a:rPr lang="en-US" sz="2600" dirty="0" smtClean="0">
                <a:sym typeface="Symbol"/>
              </a:rPr>
              <a:t></a:t>
            </a:r>
            <a:r>
              <a:rPr lang="en-US" sz="2600" dirty="0" smtClean="0"/>
              <a:t>V)/V</a:t>
            </a:r>
            <a:r>
              <a:rPr lang="en-US" sz="2600" dirty="0" smtClean="0">
                <a:sym typeface="SILDoulosIPA"/>
              </a:rPr>
              <a:t></a:t>
            </a:r>
            <a:r>
              <a:rPr lang="en-US" sz="2600" dirty="0" smtClean="0"/>
              <a:t>, or</a:t>
            </a:r>
          </a:p>
          <a:p>
            <a:r>
              <a:rPr lang="en-US" sz="2600" dirty="0" err="1" smtClean="0"/>
              <a:t>Varco</a:t>
            </a:r>
            <a:r>
              <a:rPr lang="en-US" sz="2600" dirty="0" err="1" smtClean="0">
                <a:sym typeface="Symbol"/>
              </a:rPr>
              <a:t></a:t>
            </a:r>
            <a:r>
              <a:rPr lang="en-US" sz="2600" dirty="0" err="1" smtClean="0"/>
              <a:t>V</a:t>
            </a:r>
            <a:r>
              <a:rPr lang="en-US" sz="2600" dirty="0" smtClean="0"/>
              <a:t> = 100 x (standard deviation of vocalic interval durations) / (mean vocalic interval duration)</a:t>
            </a:r>
          </a:p>
          <a:p>
            <a:r>
              <a:rPr lang="en-US" sz="2600" dirty="0" smtClean="0"/>
              <a:t>Higher </a:t>
            </a:r>
            <a:r>
              <a:rPr lang="en-US" sz="2600" dirty="0" err="1" smtClean="0"/>
              <a:t>Varco</a:t>
            </a:r>
            <a:r>
              <a:rPr lang="en-US" sz="2600" dirty="0" err="1" smtClean="0">
                <a:sym typeface="Symbol"/>
              </a:rPr>
              <a:t></a:t>
            </a:r>
            <a:r>
              <a:rPr lang="en-US" sz="2600" dirty="0" err="1" smtClean="0"/>
              <a:t>V</a:t>
            </a:r>
            <a:r>
              <a:rPr lang="en-US" sz="2600" dirty="0" smtClean="0"/>
              <a:t> values are associated with stress-timing</a:t>
            </a:r>
            <a:endParaRPr lang="en-US" sz="2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Counterevidence</a:t>
            </a:r>
            <a:endParaRPr lang="en-US" dirty="0"/>
          </a:p>
        </p:txBody>
      </p:sp>
      <p:sp>
        <p:nvSpPr>
          <p:cNvPr id="3" name="Content Placeholder 2"/>
          <p:cNvSpPr>
            <a:spLocks noGrp="1"/>
          </p:cNvSpPr>
          <p:nvPr>
            <p:ph idx="1"/>
          </p:nvPr>
        </p:nvSpPr>
        <p:spPr>
          <a:xfrm>
            <a:off x="152400" y="1447800"/>
            <a:ext cx="3886200" cy="5181600"/>
          </a:xfrm>
        </p:spPr>
        <p:txBody>
          <a:bodyPr>
            <a:noAutofit/>
          </a:bodyPr>
          <a:lstStyle/>
          <a:p>
            <a:r>
              <a:rPr lang="en-US" sz="2100" dirty="0" smtClean="0"/>
              <a:t>Some studies have disputed that rhythm is purely a function of </a:t>
            </a:r>
            <a:r>
              <a:rPr lang="en-US" sz="2100" dirty="0" err="1" smtClean="0"/>
              <a:t>phonotactics</a:t>
            </a:r>
            <a:r>
              <a:rPr lang="en-US" sz="2100" dirty="0" smtClean="0"/>
              <a:t>: here’s Gut et al. (2002)</a:t>
            </a:r>
          </a:p>
          <a:p>
            <a:r>
              <a:rPr lang="en-US" sz="2100" dirty="0" err="1" smtClean="0"/>
              <a:t>Anyi</a:t>
            </a:r>
            <a:r>
              <a:rPr lang="en-US" sz="2100" dirty="0" smtClean="0"/>
              <a:t> has consonant clusters but no consonantal codas</a:t>
            </a:r>
          </a:p>
          <a:p>
            <a:r>
              <a:rPr lang="en-US" sz="2100" dirty="0" err="1" smtClean="0"/>
              <a:t>Ega</a:t>
            </a:r>
            <a:r>
              <a:rPr lang="en-US" sz="2100" dirty="0" smtClean="0"/>
              <a:t> has consonant clusters and a few consonantal codas </a:t>
            </a:r>
          </a:p>
          <a:p>
            <a:r>
              <a:rPr lang="en-US" sz="2100" dirty="0" smtClean="0"/>
              <a:t>Ibibio has many consonantal codas but the few consonant clusters have to have a semivowel as the 2</a:t>
            </a:r>
            <a:r>
              <a:rPr lang="en-US" sz="2100" baseline="30000" dirty="0" smtClean="0"/>
              <a:t>nd</a:t>
            </a:r>
            <a:r>
              <a:rPr lang="en-US" sz="2100" dirty="0" smtClean="0"/>
              <a:t> element</a:t>
            </a:r>
          </a:p>
          <a:p>
            <a:r>
              <a:rPr lang="en-US" sz="2100" dirty="0" smtClean="0"/>
              <a:t>All three appear as syllable-timed using the %V x </a:t>
            </a:r>
            <a:r>
              <a:rPr lang="en-US" sz="2100" dirty="0" smtClean="0">
                <a:sym typeface="Symbol"/>
              </a:rPr>
              <a:t>C scheme</a:t>
            </a:r>
            <a:endParaRPr lang="en-US" sz="2100" dirty="0"/>
          </a:p>
        </p:txBody>
      </p:sp>
      <p:pic>
        <p:nvPicPr>
          <p:cNvPr id="4" name="Picture 3" descr="PVIGutetal_fig1.jpg"/>
          <p:cNvPicPr>
            <a:picLocks noChangeAspect="1"/>
          </p:cNvPicPr>
          <p:nvPr/>
        </p:nvPicPr>
        <p:blipFill>
          <a:blip r:embed="rId2" cstate="print"/>
          <a:stretch>
            <a:fillRect/>
          </a:stretch>
        </p:blipFill>
        <p:spPr>
          <a:xfrm>
            <a:off x="3914093" y="1676400"/>
            <a:ext cx="6296707" cy="49530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Pairwise</a:t>
            </a:r>
            <a:r>
              <a:rPr lang="en-US" dirty="0" smtClean="0"/>
              <a:t> Variability Measures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most commonly used is Low, </a:t>
            </a:r>
            <a:r>
              <a:rPr lang="en-US" dirty="0" err="1" smtClean="0"/>
              <a:t>Grabe</a:t>
            </a:r>
            <a:r>
              <a:rPr lang="en-US" dirty="0" smtClean="0"/>
              <a:t>, and Nolan’s (2000) </a:t>
            </a:r>
            <a:r>
              <a:rPr lang="en-US" dirty="0" err="1" smtClean="0"/>
              <a:t>nPVI</a:t>
            </a:r>
            <a:r>
              <a:rPr lang="en-US" dirty="0" smtClean="0"/>
              <a:t> formula:</a:t>
            </a:r>
          </a:p>
          <a:p>
            <a:pPr>
              <a:buNone/>
            </a:pPr>
            <a:r>
              <a:rPr lang="en-US" sz="2800" dirty="0" smtClean="0"/>
              <a:t>		                m-1        </a:t>
            </a:r>
            <a:r>
              <a:rPr lang="en-US" sz="2800" dirty="0" err="1" smtClean="0"/>
              <a:t>d</a:t>
            </a:r>
            <a:r>
              <a:rPr lang="en-US" sz="2800" baseline="-25000" dirty="0" err="1" smtClean="0"/>
              <a:t>k</a:t>
            </a:r>
            <a:r>
              <a:rPr lang="en-US" sz="2800" dirty="0" smtClean="0"/>
              <a:t> – d</a:t>
            </a:r>
            <a:r>
              <a:rPr lang="en-US" sz="2800" baseline="-25000" dirty="0" smtClean="0"/>
              <a:t>k+1</a:t>
            </a:r>
            <a:r>
              <a:rPr lang="en-US" sz="2800" dirty="0" smtClean="0"/>
              <a:t>  </a:t>
            </a:r>
          </a:p>
          <a:p>
            <a:pPr>
              <a:buNone/>
            </a:pPr>
            <a:r>
              <a:rPr lang="en-US" sz="2800" dirty="0" smtClean="0"/>
              <a:t>	</a:t>
            </a:r>
            <a:r>
              <a:rPr lang="en-US" sz="2800" dirty="0" err="1" smtClean="0"/>
              <a:t>nPVI</a:t>
            </a:r>
            <a:r>
              <a:rPr lang="en-US" sz="2800" dirty="0" smtClean="0"/>
              <a:t> = 100</a:t>
            </a:r>
            <a:r>
              <a:rPr lang="en-US" sz="2800" dirty="0" smtClean="0">
                <a:sym typeface="Symbol"/>
              </a:rPr>
              <a:t></a:t>
            </a:r>
            <a:r>
              <a:rPr lang="en-US" sz="2800" dirty="0" smtClean="0"/>
              <a:t>[  </a:t>
            </a:r>
            <a:r>
              <a:rPr lang="en-US" sz="2800" dirty="0" smtClean="0">
                <a:sym typeface="Symbol"/>
              </a:rPr>
              <a:t></a:t>
            </a:r>
            <a:r>
              <a:rPr lang="en-US" sz="2800" dirty="0" smtClean="0"/>
              <a:t>    | —————— | / (m-1) ]</a:t>
            </a:r>
          </a:p>
          <a:p>
            <a:pPr>
              <a:buNone/>
            </a:pPr>
            <a:r>
              <a:rPr lang="en-US" sz="2800" dirty="0" smtClean="0"/>
              <a:t>		                k=1      (</a:t>
            </a:r>
            <a:r>
              <a:rPr lang="en-US" sz="2800" dirty="0" err="1" smtClean="0"/>
              <a:t>d</a:t>
            </a:r>
            <a:r>
              <a:rPr lang="en-US" sz="2800" baseline="-25000" dirty="0" err="1" smtClean="0"/>
              <a:t>k</a:t>
            </a:r>
            <a:r>
              <a:rPr lang="en-US" sz="2800" dirty="0" smtClean="0"/>
              <a:t> + d</a:t>
            </a:r>
            <a:r>
              <a:rPr lang="en-US" sz="2800" baseline="-25000" dirty="0" smtClean="0"/>
              <a:t>k+1</a:t>
            </a:r>
            <a:r>
              <a:rPr lang="en-US" sz="2800" dirty="0" smtClean="0"/>
              <a:t>)/2</a:t>
            </a:r>
          </a:p>
          <a:p>
            <a:endParaRPr lang="en-US" dirty="0" smtClean="0"/>
          </a:p>
          <a:p>
            <a:r>
              <a:rPr lang="en-US" dirty="0" smtClean="0"/>
              <a:t>Put another way, it divides the difference between vowels in adjacent syllables by the mean of the same two vowels</a:t>
            </a:r>
          </a:p>
          <a:p>
            <a:r>
              <a:rPr lang="en-US" dirty="0" smtClean="0"/>
              <a:t>This is easily done in Excel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from Low, </a:t>
            </a:r>
            <a:r>
              <a:rPr lang="en-US" dirty="0" err="1" smtClean="0"/>
              <a:t>Grabe</a:t>
            </a:r>
            <a:r>
              <a:rPr lang="en-US" dirty="0" smtClean="0"/>
              <a:t>, &amp; Nolan</a:t>
            </a:r>
            <a:endParaRPr lang="en-US" dirty="0"/>
          </a:p>
        </p:txBody>
      </p:sp>
      <p:pic>
        <p:nvPicPr>
          <p:cNvPr id="5" name="Picture 4" descr="PVILowGrabeNolan_fig02.jpg"/>
          <p:cNvPicPr>
            <a:picLocks noChangeAspect="1"/>
          </p:cNvPicPr>
          <p:nvPr/>
        </p:nvPicPr>
        <p:blipFill>
          <a:blip r:embed="rId2" cstate="print"/>
          <a:stretch>
            <a:fillRect/>
          </a:stretch>
        </p:blipFill>
        <p:spPr>
          <a:xfrm>
            <a:off x="4413504" y="1597152"/>
            <a:ext cx="4730496" cy="2060448"/>
          </a:xfrm>
          <a:prstGeom prst="rect">
            <a:avLst/>
          </a:prstGeom>
        </p:spPr>
      </p:pic>
      <p:pic>
        <p:nvPicPr>
          <p:cNvPr id="6" name="Picture 5" descr="PVILowGrabeNolan_fig10.jpg"/>
          <p:cNvPicPr>
            <a:picLocks noChangeAspect="1"/>
          </p:cNvPicPr>
          <p:nvPr/>
        </p:nvPicPr>
        <p:blipFill>
          <a:blip r:embed="rId3" cstate="print"/>
          <a:stretch>
            <a:fillRect/>
          </a:stretch>
        </p:blipFill>
        <p:spPr>
          <a:xfrm>
            <a:off x="4876800" y="3873114"/>
            <a:ext cx="4267200" cy="2984885"/>
          </a:xfrm>
          <a:prstGeom prst="rect">
            <a:avLst/>
          </a:prstGeom>
        </p:spPr>
      </p:pic>
      <p:pic>
        <p:nvPicPr>
          <p:cNvPr id="7" name="Picture 6" descr="PVILowGrabeNolan_fig14.jpg"/>
          <p:cNvPicPr>
            <a:picLocks noChangeAspect="1"/>
          </p:cNvPicPr>
          <p:nvPr/>
        </p:nvPicPr>
        <p:blipFill>
          <a:blip r:embed="rId4" cstate="print"/>
          <a:stretch>
            <a:fillRect/>
          </a:stretch>
        </p:blipFill>
        <p:spPr>
          <a:xfrm>
            <a:off x="-3048" y="1490472"/>
            <a:ext cx="4667696" cy="3767328"/>
          </a:xfrm>
          <a:prstGeom prst="rect">
            <a:avLst/>
          </a:prstGeom>
        </p:spPr>
      </p:pic>
      <p:sp>
        <p:nvSpPr>
          <p:cNvPr id="8" name="TextBox 7"/>
          <p:cNvSpPr txBox="1"/>
          <p:nvPr/>
        </p:nvSpPr>
        <p:spPr>
          <a:xfrm>
            <a:off x="457200" y="5410200"/>
            <a:ext cx="4191000" cy="923330"/>
          </a:xfrm>
          <a:prstGeom prst="rect">
            <a:avLst/>
          </a:prstGeom>
          <a:noFill/>
        </p:spPr>
        <p:txBody>
          <a:bodyPr wrap="square" rtlCol="0">
            <a:spAutoFit/>
          </a:bodyPr>
          <a:lstStyle/>
          <a:p>
            <a:r>
              <a:rPr lang="en-US" dirty="0" smtClean="0"/>
              <a:t>Comparisons of British English (BE) and Singapore English (SE): BE is more stress-timed and shows more vowel reduction</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PVI across a bunch of languages</a:t>
            </a:r>
            <a:br>
              <a:rPr lang="en-US" dirty="0" smtClean="0"/>
            </a:br>
            <a:r>
              <a:rPr lang="en-US" dirty="0" smtClean="0"/>
              <a:t>(from Low et al. 2000)</a:t>
            </a:r>
            <a:endParaRPr lang="en-US" dirty="0"/>
          </a:p>
        </p:txBody>
      </p:sp>
      <p:pic>
        <p:nvPicPr>
          <p:cNvPr id="3" name="Picture 2" descr="PVITsiartsioni_Grabefig.jpg"/>
          <p:cNvPicPr>
            <a:picLocks noChangeAspect="1"/>
          </p:cNvPicPr>
          <p:nvPr/>
        </p:nvPicPr>
        <p:blipFill>
          <a:blip r:embed="rId2" cstate="print"/>
          <a:stretch>
            <a:fillRect/>
          </a:stretch>
        </p:blipFill>
        <p:spPr>
          <a:xfrm>
            <a:off x="1443037" y="1819656"/>
            <a:ext cx="6269304" cy="503834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a:t>
            </a:r>
            <a:r>
              <a:rPr lang="en-US" dirty="0" err="1" smtClean="0"/>
              <a:t>Pairwise</a:t>
            </a:r>
            <a:r>
              <a:rPr lang="en-US" dirty="0" smtClean="0"/>
              <a:t> Variability Measures</a:t>
            </a:r>
            <a:endParaRPr lang="en-US" dirty="0"/>
          </a:p>
        </p:txBody>
      </p:sp>
      <p:sp>
        <p:nvSpPr>
          <p:cNvPr id="3" name="Content Placeholder 2"/>
          <p:cNvSpPr>
            <a:spLocks noGrp="1"/>
          </p:cNvSpPr>
          <p:nvPr>
            <p:ph idx="1"/>
          </p:nvPr>
        </p:nvSpPr>
        <p:spPr/>
        <p:txBody>
          <a:bodyPr/>
          <a:lstStyle/>
          <a:p>
            <a:r>
              <a:rPr lang="en-US" dirty="0" err="1" smtClean="0"/>
              <a:t>Deterding</a:t>
            </a:r>
            <a:r>
              <a:rPr lang="en-US" dirty="0" smtClean="0"/>
              <a:t> (2001) wanted to analyze spontaneous speech.  He developed the Variability Index (VI):</a:t>
            </a:r>
          </a:p>
          <a:p>
            <a:pPr>
              <a:buNone/>
            </a:pPr>
            <a:r>
              <a:rPr lang="en-US" sz="3000" dirty="0" smtClean="0"/>
              <a:t>	             1        n-2</a:t>
            </a:r>
          </a:p>
          <a:p>
            <a:pPr>
              <a:buNone/>
            </a:pPr>
            <a:r>
              <a:rPr lang="en-US" sz="3000" dirty="0" smtClean="0"/>
              <a:t>	VI = ——— [  </a:t>
            </a:r>
            <a:r>
              <a:rPr lang="en-US" sz="3000" dirty="0" smtClean="0">
                <a:sym typeface="Symbol"/>
              </a:rPr>
              <a:t></a:t>
            </a:r>
            <a:r>
              <a:rPr lang="en-US" sz="3000" dirty="0" smtClean="0"/>
              <a:t>    | d</a:t>
            </a:r>
            <a:r>
              <a:rPr lang="en-US" sz="3000" baseline="-25000" dirty="0" smtClean="0"/>
              <a:t>k+1</a:t>
            </a:r>
            <a:r>
              <a:rPr lang="en-US" sz="3000" dirty="0" smtClean="0"/>
              <a:t> – </a:t>
            </a:r>
            <a:r>
              <a:rPr lang="en-US" sz="3000" dirty="0" err="1" smtClean="0"/>
              <a:t>d</a:t>
            </a:r>
            <a:r>
              <a:rPr lang="en-US" sz="3000" baseline="-25000" dirty="0" err="1" smtClean="0"/>
              <a:t>k</a:t>
            </a:r>
            <a:r>
              <a:rPr lang="en-US" sz="3000" dirty="0" smtClean="0"/>
              <a:t> | ]</a:t>
            </a:r>
          </a:p>
          <a:p>
            <a:pPr>
              <a:buNone/>
            </a:pPr>
            <a:r>
              <a:rPr lang="en-US" sz="3000" dirty="0" smtClean="0"/>
              <a:t>	           n-2      k=1</a:t>
            </a:r>
          </a:p>
          <a:p>
            <a:r>
              <a:rPr lang="en-US" dirty="0" smtClean="0"/>
              <a:t>Note that he also omitted final syllables to factor out phrase-final lengthening</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Pauses</a:t>
            </a:r>
            <a:endParaRPr lang="en-US" dirty="0"/>
          </a:p>
        </p:txBody>
      </p:sp>
      <p:sp>
        <p:nvSpPr>
          <p:cNvPr id="3" name="Content Placeholder 2"/>
          <p:cNvSpPr>
            <a:spLocks noGrp="1"/>
          </p:cNvSpPr>
          <p:nvPr>
            <p:ph idx="1"/>
          </p:nvPr>
        </p:nvSpPr>
        <p:spPr/>
        <p:txBody>
          <a:bodyPr/>
          <a:lstStyle/>
          <a:p>
            <a:r>
              <a:rPr lang="en-US" dirty="0" smtClean="0"/>
              <a:t>Some terminology:</a:t>
            </a:r>
          </a:p>
          <a:p>
            <a:pPr marL="804672">
              <a:buFont typeface="Wingdings" pitchFamily="2" charset="2"/>
              <a:buChar char="§"/>
            </a:pPr>
            <a:r>
              <a:rPr lang="en-US" dirty="0" smtClean="0"/>
              <a:t>silent pause=literally silent</a:t>
            </a:r>
          </a:p>
          <a:p>
            <a:pPr marL="804672">
              <a:buFont typeface="Wingdings" pitchFamily="2" charset="2"/>
              <a:buChar char="§"/>
            </a:pPr>
            <a:r>
              <a:rPr lang="en-US" dirty="0" smtClean="0"/>
              <a:t>filled pause=made up of a hesitation marker, such as </a:t>
            </a:r>
            <a:r>
              <a:rPr lang="en-US" i="1" dirty="0" smtClean="0"/>
              <a:t>uh</a:t>
            </a:r>
            <a:r>
              <a:rPr lang="en-US" dirty="0" smtClean="0"/>
              <a:t> or </a:t>
            </a:r>
            <a:r>
              <a:rPr lang="en-US" i="1" dirty="0" smtClean="0"/>
              <a:t>um</a:t>
            </a:r>
            <a:r>
              <a:rPr lang="en-US" dirty="0" smtClean="0"/>
              <a:t> or </a:t>
            </a:r>
            <a:r>
              <a:rPr lang="en-US" i="1" dirty="0" smtClean="0"/>
              <a:t>you know</a:t>
            </a:r>
            <a:r>
              <a:rPr lang="en-US" dirty="0" smtClean="0"/>
              <a:t> or </a:t>
            </a:r>
            <a:r>
              <a:rPr lang="en-US" i="1" dirty="0" smtClean="0"/>
              <a:t>like </a:t>
            </a:r>
            <a:r>
              <a:rPr lang="en-US" dirty="0" smtClean="0"/>
              <a:t>in English, </a:t>
            </a:r>
            <a:r>
              <a:rPr lang="en-US" i="1" dirty="0" smtClean="0"/>
              <a:t>eh</a:t>
            </a:r>
            <a:r>
              <a:rPr lang="en-US" dirty="0" smtClean="0"/>
              <a:t> or </a:t>
            </a:r>
            <a:r>
              <a:rPr lang="en-US" i="1" dirty="0" err="1" smtClean="0"/>
              <a:t>este</a:t>
            </a:r>
            <a:r>
              <a:rPr lang="en-US" dirty="0" smtClean="0"/>
              <a:t> in Spanish, etc.</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Rhythm Measures for L1 vs. L2 Comparisons</a:t>
            </a:r>
            <a:endParaRPr lang="en-US" dirty="0"/>
          </a:p>
        </p:txBody>
      </p:sp>
      <p:pic>
        <p:nvPicPr>
          <p:cNvPr id="4" name="Content Placeholder 3" descr="PVIWhite_Mattys_fig2.jpg"/>
          <p:cNvPicPr>
            <a:picLocks noGrp="1" noChangeAspect="1"/>
          </p:cNvPicPr>
          <p:nvPr>
            <p:ph idx="1"/>
          </p:nvPr>
        </p:nvPicPr>
        <p:blipFill>
          <a:blip r:embed="rId2" cstate="print"/>
          <a:stretch>
            <a:fillRect/>
          </a:stretch>
        </p:blipFill>
        <p:spPr>
          <a:xfrm>
            <a:off x="0" y="1374648"/>
            <a:ext cx="4657344" cy="3425952"/>
          </a:xfrm>
        </p:spPr>
      </p:pic>
      <p:pic>
        <p:nvPicPr>
          <p:cNvPr id="5" name="Picture 4" descr="PVIWhite_Mattys_fig3.jpg"/>
          <p:cNvPicPr>
            <a:picLocks noChangeAspect="1"/>
          </p:cNvPicPr>
          <p:nvPr/>
        </p:nvPicPr>
        <p:blipFill>
          <a:blip r:embed="rId3" cstate="print"/>
          <a:stretch>
            <a:fillRect/>
          </a:stretch>
        </p:blipFill>
        <p:spPr>
          <a:xfrm>
            <a:off x="3910584" y="4191000"/>
            <a:ext cx="5233416" cy="276758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Applications (1)</a:t>
            </a:r>
            <a:endParaRPr lang="en-US" dirty="0"/>
          </a:p>
        </p:txBody>
      </p:sp>
      <p:pic>
        <p:nvPicPr>
          <p:cNvPr id="5" name="Picture 4" descr="PVIO'Rourke_Peru_fig3.jpg"/>
          <p:cNvPicPr>
            <a:picLocks noChangeAspect="1"/>
          </p:cNvPicPr>
          <p:nvPr/>
        </p:nvPicPr>
        <p:blipFill>
          <a:blip r:embed="rId2" cstate="print"/>
          <a:stretch>
            <a:fillRect/>
          </a:stretch>
        </p:blipFill>
        <p:spPr>
          <a:xfrm>
            <a:off x="5332401" y="1143000"/>
            <a:ext cx="3811599" cy="2621280"/>
          </a:xfrm>
          <a:prstGeom prst="rect">
            <a:avLst/>
          </a:prstGeom>
        </p:spPr>
      </p:pic>
      <p:pic>
        <p:nvPicPr>
          <p:cNvPr id="6" name="Picture 5" descr="PVIO'Rourke_Peru_fig4.jpg"/>
          <p:cNvPicPr>
            <a:picLocks noChangeAspect="1"/>
          </p:cNvPicPr>
          <p:nvPr/>
        </p:nvPicPr>
        <p:blipFill>
          <a:blip r:embed="rId3" cstate="print"/>
          <a:stretch>
            <a:fillRect/>
          </a:stretch>
        </p:blipFill>
        <p:spPr>
          <a:xfrm>
            <a:off x="39624" y="3948132"/>
            <a:ext cx="3846576" cy="2909868"/>
          </a:xfrm>
          <a:prstGeom prst="rect">
            <a:avLst/>
          </a:prstGeom>
        </p:spPr>
      </p:pic>
      <p:pic>
        <p:nvPicPr>
          <p:cNvPr id="7" name="Picture 6" descr="PVIO'Rourke_Peru_fig5.jpg"/>
          <p:cNvPicPr>
            <a:picLocks noChangeAspect="1"/>
          </p:cNvPicPr>
          <p:nvPr/>
        </p:nvPicPr>
        <p:blipFill>
          <a:blip r:embed="rId4" cstate="print"/>
          <a:stretch>
            <a:fillRect/>
          </a:stretch>
        </p:blipFill>
        <p:spPr>
          <a:xfrm>
            <a:off x="5334000" y="3967508"/>
            <a:ext cx="3810000" cy="2890492"/>
          </a:xfrm>
          <a:prstGeom prst="rect">
            <a:avLst/>
          </a:prstGeom>
        </p:spPr>
      </p:pic>
      <p:sp>
        <p:nvSpPr>
          <p:cNvPr id="8" name="TextBox 7"/>
          <p:cNvSpPr txBox="1"/>
          <p:nvPr/>
        </p:nvSpPr>
        <p:spPr>
          <a:xfrm>
            <a:off x="533400" y="1371600"/>
            <a:ext cx="3886200" cy="2308324"/>
          </a:xfrm>
          <a:prstGeom prst="rect">
            <a:avLst/>
          </a:prstGeom>
          <a:noFill/>
        </p:spPr>
        <p:txBody>
          <a:bodyPr wrap="square" rtlCol="0">
            <a:spAutoFit/>
          </a:bodyPr>
          <a:lstStyle/>
          <a:p>
            <a:r>
              <a:rPr lang="en-US" sz="2400" dirty="0" smtClean="0"/>
              <a:t>O’Rourke (2008) compared three varieties of Peruvian Spanish: Lima Spanish, Cuzco native-speaker Spanish, and Cuzco L2 Spanish (with Quechua as L1)</a:t>
            </a:r>
            <a:endParaRPr lang="en-US" sz="24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(2)</a:t>
            </a:r>
            <a:endParaRPr lang="en-US" dirty="0"/>
          </a:p>
        </p:txBody>
      </p:sp>
      <p:pic>
        <p:nvPicPr>
          <p:cNvPr id="3" name="Picture 2" descr="PVIThomasCarterMediancolor.JPG"/>
          <p:cNvPicPr>
            <a:picLocks noChangeAspect="1"/>
          </p:cNvPicPr>
          <p:nvPr/>
        </p:nvPicPr>
        <p:blipFill>
          <a:blip r:embed="rId2" cstate="print"/>
          <a:stretch>
            <a:fillRect/>
          </a:stretch>
        </p:blipFill>
        <p:spPr>
          <a:xfrm>
            <a:off x="1" y="3100716"/>
            <a:ext cx="4876799" cy="3757283"/>
          </a:xfrm>
          <a:prstGeom prst="rect">
            <a:avLst/>
          </a:prstGeom>
        </p:spPr>
      </p:pic>
      <p:pic>
        <p:nvPicPr>
          <p:cNvPr id="4" name="Picture 3" descr="PVIThomasCarterBarColor.JPG"/>
          <p:cNvPicPr>
            <a:picLocks noChangeAspect="1"/>
          </p:cNvPicPr>
          <p:nvPr/>
        </p:nvPicPr>
        <p:blipFill>
          <a:blip r:embed="rId3" cstate="print"/>
          <a:stretch>
            <a:fillRect/>
          </a:stretch>
        </p:blipFill>
        <p:spPr>
          <a:xfrm>
            <a:off x="4373878" y="3124200"/>
            <a:ext cx="4846322" cy="3733800"/>
          </a:xfrm>
          <a:prstGeom prst="rect">
            <a:avLst/>
          </a:prstGeom>
        </p:spPr>
      </p:pic>
      <p:sp>
        <p:nvSpPr>
          <p:cNvPr id="5" name="TextBox 4"/>
          <p:cNvSpPr txBox="1"/>
          <p:nvPr/>
        </p:nvSpPr>
        <p:spPr>
          <a:xfrm>
            <a:off x="609600" y="1600200"/>
            <a:ext cx="8001000" cy="1384995"/>
          </a:xfrm>
          <a:prstGeom prst="rect">
            <a:avLst/>
          </a:prstGeom>
          <a:noFill/>
        </p:spPr>
        <p:txBody>
          <a:bodyPr wrap="square" rtlCol="0">
            <a:spAutoFit/>
          </a:bodyPr>
          <a:lstStyle/>
          <a:p>
            <a:r>
              <a:rPr lang="en-US" sz="2800" dirty="0" smtClean="0"/>
              <a:t>Thomas &amp; Carter (2006): Showed that earlier AAE was more syllable-timed than EAE or today’s AAE, and was comparable to Jamaican and Hispanic English</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(3)</a:t>
            </a:r>
            <a:endParaRPr lang="en-US" dirty="0"/>
          </a:p>
        </p:txBody>
      </p:sp>
      <p:sp>
        <p:nvSpPr>
          <p:cNvPr id="3" name="Content Placeholder 2"/>
          <p:cNvSpPr>
            <a:spLocks noGrp="1"/>
          </p:cNvSpPr>
          <p:nvPr>
            <p:ph idx="1"/>
          </p:nvPr>
        </p:nvSpPr>
        <p:spPr>
          <a:xfrm>
            <a:off x="76200" y="1600200"/>
            <a:ext cx="2209800" cy="4190999"/>
          </a:xfrm>
        </p:spPr>
        <p:txBody>
          <a:bodyPr>
            <a:normAutofit fontScale="85000" lnSpcReduction="20000"/>
          </a:bodyPr>
          <a:lstStyle/>
          <a:p>
            <a:r>
              <a:rPr lang="en-US" dirty="0" smtClean="0"/>
              <a:t>Latest Pearsall findings</a:t>
            </a:r>
          </a:p>
          <a:p>
            <a:r>
              <a:rPr lang="en-US" dirty="0" smtClean="0"/>
              <a:t>Mexican American English is not catching up with Anglo English for rhythm</a:t>
            </a:r>
            <a:endParaRPr lang="en-US" dirty="0"/>
          </a:p>
        </p:txBody>
      </p:sp>
      <p:pic>
        <p:nvPicPr>
          <p:cNvPr id="4" name="Picture 3" descr="PVIPTXcolor.JPG"/>
          <p:cNvPicPr>
            <a:picLocks noChangeAspect="1"/>
          </p:cNvPicPr>
          <p:nvPr/>
        </p:nvPicPr>
        <p:blipFill>
          <a:blip r:embed="rId2" cstate="print"/>
          <a:stretch>
            <a:fillRect/>
          </a:stretch>
        </p:blipFill>
        <p:spPr>
          <a:xfrm>
            <a:off x="2133600" y="1447800"/>
            <a:ext cx="6938962" cy="5286828"/>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(4)</a:t>
            </a:r>
            <a:endParaRPr lang="en-US" dirty="0"/>
          </a:p>
        </p:txBody>
      </p:sp>
      <p:sp>
        <p:nvSpPr>
          <p:cNvPr id="3" name="Content Placeholder 2"/>
          <p:cNvSpPr>
            <a:spLocks noGrp="1"/>
          </p:cNvSpPr>
          <p:nvPr>
            <p:ph idx="1"/>
          </p:nvPr>
        </p:nvSpPr>
        <p:spPr>
          <a:xfrm>
            <a:off x="457200" y="1600201"/>
            <a:ext cx="8229600" cy="1066800"/>
          </a:xfrm>
        </p:spPr>
        <p:txBody>
          <a:bodyPr/>
          <a:lstStyle/>
          <a:p>
            <a:r>
              <a:rPr lang="en-US" dirty="0" err="1" smtClean="0"/>
              <a:t>Coggshall’s</a:t>
            </a:r>
            <a:r>
              <a:rPr lang="en-US" dirty="0" smtClean="0"/>
              <a:t> </a:t>
            </a:r>
            <a:r>
              <a:rPr lang="en-US" dirty="0" smtClean="0"/>
              <a:t>(2008) findings </a:t>
            </a:r>
            <a:r>
              <a:rPr lang="en-US" dirty="0" smtClean="0"/>
              <a:t>on </a:t>
            </a:r>
            <a:r>
              <a:rPr lang="en-US" dirty="0"/>
              <a:t>Cherokee and </a:t>
            </a:r>
            <a:r>
              <a:rPr lang="en-US" dirty="0" err="1"/>
              <a:t>Lumbee</a:t>
            </a:r>
            <a:r>
              <a:rPr lang="en-US" dirty="0"/>
              <a:t> </a:t>
            </a:r>
            <a:r>
              <a:rPr lang="en-US" dirty="0" smtClean="0"/>
              <a:t>English </a:t>
            </a:r>
            <a:r>
              <a:rPr lang="en-US" dirty="0" smtClean="0"/>
              <a:t>in North Carolina</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732" y="3047999"/>
            <a:ext cx="4455267" cy="3305695"/>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047999"/>
            <a:ext cx="4572000" cy="330569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(5)</a:t>
            </a:r>
            <a:endParaRPr lang="en-US" dirty="0"/>
          </a:p>
        </p:txBody>
      </p:sp>
      <p:sp>
        <p:nvSpPr>
          <p:cNvPr id="3" name="Content Placeholder 2"/>
          <p:cNvSpPr>
            <a:spLocks noGrp="1"/>
          </p:cNvSpPr>
          <p:nvPr>
            <p:ph idx="1"/>
          </p:nvPr>
        </p:nvSpPr>
        <p:spPr/>
        <p:txBody>
          <a:bodyPr/>
          <a:lstStyle/>
          <a:p>
            <a:r>
              <a:rPr lang="en-US" dirty="0" smtClean="0"/>
              <a:t>White &amp; </a:t>
            </a:r>
            <a:r>
              <a:rPr lang="en-US" dirty="0" err="1" smtClean="0"/>
              <a:t>Mattys</a:t>
            </a:r>
            <a:r>
              <a:rPr lang="en-US" dirty="0" smtClean="0"/>
              <a:t> (</a:t>
            </a:r>
            <a:r>
              <a:rPr lang="en-US" dirty="0" smtClean="0"/>
              <a:t>2007b) </a:t>
            </a:r>
            <a:r>
              <a:rPr lang="en-US" dirty="0" smtClean="0"/>
              <a:t>found that Standard British English was more stress-timed than:</a:t>
            </a:r>
          </a:p>
          <a:p>
            <a:pPr marL="804672">
              <a:buFont typeface="Wingdings" pitchFamily="2" charset="2"/>
              <a:buChar char="§"/>
            </a:pPr>
            <a:r>
              <a:rPr lang="en-US" dirty="0" smtClean="0"/>
              <a:t>Welsh Valleys English, with a Welsh substrate</a:t>
            </a:r>
          </a:p>
          <a:p>
            <a:pPr marL="804672">
              <a:buFont typeface="Wingdings" pitchFamily="2" charset="2"/>
              <a:buChar char="§"/>
            </a:pPr>
            <a:r>
              <a:rPr lang="en-US" dirty="0" smtClean="0"/>
              <a:t>Orkney English, with a Norse substrate</a:t>
            </a:r>
          </a:p>
          <a:p>
            <a:pPr marL="804672">
              <a:buFont typeface="Wingdings" pitchFamily="2" charset="2"/>
              <a:buChar char="§"/>
            </a:pPr>
            <a:r>
              <a:rPr lang="en-US" dirty="0" smtClean="0"/>
              <a:t>Bristol English, with </a:t>
            </a:r>
            <a:r>
              <a:rPr lang="en-US" b="1" dirty="0" smtClean="0"/>
              <a:t>no</a:t>
            </a:r>
            <a:r>
              <a:rPr lang="en-US" dirty="0" smtClean="0"/>
              <a:t> substrate</a:t>
            </a:r>
          </a:p>
          <a:p>
            <a:r>
              <a:rPr lang="en-US" dirty="0" smtClean="0"/>
              <a:t>Shetland English, with a Norse substrate, was ambiguous</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Exercises</a:t>
            </a:r>
            <a:endParaRPr lang="en-US" dirty="0"/>
          </a:p>
        </p:txBody>
      </p:sp>
      <p:sp>
        <p:nvSpPr>
          <p:cNvPr id="3" name="Content Placeholder 2"/>
          <p:cNvSpPr>
            <a:spLocks noGrp="1"/>
          </p:cNvSpPr>
          <p:nvPr>
            <p:ph idx="1"/>
          </p:nvPr>
        </p:nvSpPr>
        <p:spPr/>
        <p:txBody>
          <a:bodyPr>
            <a:noAutofit/>
          </a:bodyPr>
          <a:lstStyle/>
          <a:p>
            <a:r>
              <a:rPr lang="en-US" sz="2800" dirty="0" smtClean="0"/>
              <a:t>Exercises 6.1 and 6.2: We’ll start by learning how to make </a:t>
            </a:r>
            <a:r>
              <a:rPr lang="en-US" sz="2800" dirty="0" err="1" smtClean="0"/>
              <a:t>textgrids</a:t>
            </a:r>
            <a:r>
              <a:rPr lang="en-US" sz="2800" dirty="0" smtClean="0"/>
              <a:t>.  Then we’ll look at pause durations.</a:t>
            </a:r>
          </a:p>
          <a:p>
            <a:r>
              <a:rPr lang="en-US" sz="2800" dirty="0" smtClean="0"/>
              <a:t>Exercise 6.3: Make a </a:t>
            </a:r>
            <a:r>
              <a:rPr lang="en-US" sz="2800" dirty="0" err="1" smtClean="0"/>
              <a:t>textgrid</a:t>
            </a:r>
            <a:r>
              <a:rPr lang="en-US" sz="2800" dirty="0" smtClean="0"/>
              <a:t> with a tier specifying the tones for each syllable and then take the F</a:t>
            </a:r>
            <a:r>
              <a:rPr lang="en-US" sz="2800" baseline="-25000" dirty="0" smtClean="0"/>
              <a:t>0</a:t>
            </a:r>
            <a:r>
              <a:rPr lang="en-US" sz="2800" dirty="0" smtClean="0"/>
              <a:t> and </a:t>
            </a:r>
            <a:r>
              <a:rPr lang="en-US" sz="2800" dirty="0" err="1" smtClean="0"/>
              <a:t>timepoints</a:t>
            </a:r>
            <a:r>
              <a:rPr lang="en-US" sz="2800" dirty="0" smtClean="0"/>
              <a:t> where the trough, peak, beginning of host syllable, and end of host syllable are.</a:t>
            </a:r>
          </a:p>
          <a:p>
            <a:r>
              <a:rPr lang="en-US" sz="2800" dirty="0" smtClean="0"/>
              <a:t>Exercise 6.4: Make a </a:t>
            </a:r>
            <a:r>
              <a:rPr lang="en-US" sz="2800" dirty="0" err="1" smtClean="0"/>
              <a:t>textgrid</a:t>
            </a:r>
            <a:r>
              <a:rPr lang="en-US" sz="2800" dirty="0" smtClean="0"/>
              <a:t>, this time with the segments all demarcated.  Then we’ll compute some of the rhythm metrics.  An Excel spreadsheet is provided for </a:t>
            </a:r>
            <a:r>
              <a:rPr lang="en-US" sz="2800" dirty="0" err="1" smtClean="0"/>
              <a:t>nPVI</a:t>
            </a:r>
            <a:r>
              <a:rPr lang="en-US" sz="2800" dirty="0" smtClean="0"/>
              <a:t>.</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diagrams on slide 5 are taken from: </a:t>
            </a:r>
          </a:p>
          <a:p>
            <a:r>
              <a:rPr lang="en-US" dirty="0"/>
              <a:t>Kendall, Tyler, and Erik R. Thomas.  2010.  </a:t>
            </a:r>
            <a:r>
              <a:rPr lang="en-US" dirty="0" smtClean="0"/>
              <a:t>Dissecting </a:t>
            </a:r>
            <a:r>
              <a:rPr lang="en-US" dirty="0"/>
              <a:t>Rate of Speech: The Effect of Phrase Final Lengthening on Articulation Rate</a:t>
            </a:r>
            <a:r>
              <a:rPr lang="en-US" dirty="0" smtClean="0"/>
              <a:t>.  Poster presented at the Second </a:t>
            </a:r>
            <a:r>
              <a:rPr lang="en-US" dirty="0"/>
              <a:t>Pan-American/Iberian Meeting on Acoustics, Cancun, Mexico, 18 November 2010</a:t>
            </a:r>
            <a:r>
              <a:rPr lang="en-US" dirty="0" smtClean="0"/>
              <a:t>.</a:t>
            </a:r>
          </a:p>
          <a:p>
            <a:r>
              <a:rPr lang="en-US" dirty="0" smtClean="0"/>
              <a:t>The diagram on slide 19 is taken from: </a:t>
            </a:r>
          </a:p>
          <a:p>
            <a:r>
              <a:rPr lang="en-US" dirty="0" err="1" smtClean="0"/>
              <a:t>Dankovacová</a:t>
            </a:r>
            <a:r>
              <a:rPr lang="en-US" dirty="0" smtClean="0"/>
              <a:t>, Jana, and Volker </a:t>
            </a:r>
            <a:r>
              <a:rPr lang="en-US" dirty="0" err="1" smtClean="0"/>
              <a:t>Dellwo</a:t>
            </a:r>
            <a:r>
              <a:rPr lang="en-US" dirty="0" smtClean="0"/>
              <a:t>. 2007.  Czech speech rhythm and the rhythm class hypothesis.  Proceedings of the 16</a:t>
            </a:r>
            <a:r>
              <a:rPr lang="en-US" baseline="30000" dirty="0" smtClean="0"/>
              <a:t>th</a:t>
            </a:r>
            <a:r>
              <a:rPr lang="en-US" dirty="0" smtClean="0"/>
              <a:t> Meeting of the International Conference of Phonetic Sciences, </a:t>
            </a:r>
            <a:r>
              <a:rPr lang="en-US" dirty="0" err="1" smtClean="0"/>
              <a:t>Saarbrücken</a:t>
            </a:r>
            <a:r>
              <a:rPr lang="en-US" dirty="0" smtClean="0"/>
              <a:t>, Germany, 6-10 August 2007, 1241-44.</a:t>
            </a:r>
          </a:p>
          <a:p>
            <a:r>
              <a:rPr lang="en-US" dirty="0" smtClean="0"/>
              <a:t>The diagrams on slide 30 are taken from: </a:t>
            </a:r>
          </a:p>
          <a:p>
            <a:r>
              <a:rPr lang="en-US" dirty="0" smtClean="0"/>
              <a:t>White, Laurence, and Sven L. </a:t>
            </a:r>
            <a:r>
              <a:rPr lang="en-US" dirty="0" err="1" smtClean="0"/>
              <a:t>Mattys</a:t>
            </a:r>
            <a:r>
              <a:rPr lang="en-US" dirty="0" smtClean="0"/>
              <a:t>.  2007a.  Calibrating rhythm: First language and second language studies.  </a:t>
            </a:r>
            <a:r>
              <a:rPr lang="en-US" i="1" dirty="0" smtClean="0"/>
              <a:t>Journal of Phonetics</a:t>
            </a:r>
            <a:r>
              <a:rPr lang="en-US" dirty="0" smtClean="0"/>
              <a:t> 35:501-22.</a:t>
            </a:r>
          </a:p>
        </p:txBody>
      </p:sp>
    </p:spTree>
    <p:extLst>
      <p:ext uri="{BB962C8B-B14F-4D97-AF65-F5344CB8AC3E}">
        <p14:creationId xmlns:p14="http://schemas.microsoft.com/office/powerpoint/2010/main" val="41052066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normAutofit fontScale="55000" lnSpcReduction="20000"/>
          </a:bodyPr>
          <a:lstStyle/>
          <a:p>
            <a:r>
              <a:rPr lang="en-US" dirty="0"/>
              <a:t>Other references: </a:t>
            </a:r>
          </a:p>
          <a:p>
            <a:r>
              <a:rPr lang="de-DE" dirty="0"/>
              <a:t>Bauer, Robert S., Cheung Kwan-Hin, and Cheung Pak-Man.  </a:t>
            </a:r>
            <a:r>
              <a:rPr lang="en-US" dirty="0"/>
              <a:t>2003.  Variation and merger of the rising tones in Hong Kong Cantonese.  </a:t>
            </a:r>
            <a:r>
              <a:rPr lang="en-US" i="1" dirty="0"/>
              <a:t>Language Variation and Change</a:t>
            </a:r>
            <a:r>
              <a:rPr lang="en-US" dirty="0"/>
              <a:t> 15:211-25</a:t>
            </a:r>
            <a:r>
              <a:rPr lang="en-US" dirty="0" smtClean="0"/>
              <a:t>.</a:t>
            </a:r>
          </a:p>
          <a:p>
            <a:r>
              <a:rPr lang="en-US" dirty="0" err="1" smtClean="0"/>
              <a:t>Coggshall</a:t>
            </a:r>
            <a:r>
              <a:rPr lang="en-US" dirty="0" smtClean="0"/>
              <a:t>, Elizabeth L.  2008.  The prosodic rhythm of two varieties of Native American English.  University of </a:t>
            </a:r>
            <a:r>
              <a:rPr lang="en-US" i="1" dirty="0" smtClean="0"/>
              <a:t>Pennsylvania Working Papers in Linguistics</a:t>
            </a:r>
            <a:r>
              <a:rPr lang="en-US" dirty="0" smtClean="0"/>
              <a:t> 14.2:1-9.</a:t>
            </a:r>
          </a:p>
          <a:p>
            <a:r>
              <a:rPr lang="en-US" dirty="0" err="1"/>
              <a:t>Deterding</a:t>
            </a:r>
            <a:r>
              <a:rPr lang="en-US" dirty="0"/>
              <a:t>, David.  2001.  The measurement of rhythm: A comparison of Singapore and British English.  </a:t>
            </a:r>
            <a:r>
              <a:rPr lang="en-US" i="1" dirty="0"/>
              <a:t>Journal of Phonetics</a:t>
            </a:r>
            <a:r>
              <a:rPr lang="en-US" dirty="0"/>
              <a:t> 29: 217-230.</a:t>
            </a:r>
            <a:endParaRPr lang="en-US" dirty="0" smtClean="0"/>
          </a:p>
          <a:p>
            <a:r>
              <a:rPr lang="en-US" dirty="0"/>
              <a:t>Gut, Ulrike, </a:t>
            </a:r>
            <a:r>
              <a:rPr lang="en-US" dirty="0" err="1"/>
              <a:t>Eno-Abasi</a:t>
            </a:r>
            <a:r>
              <a:rPr lang="en-US" dirty="0"/>
              <a:t> </a:t>
            </a:r>
            <a:r>
              <a:rPr lang="en-US" dirty="0" err="1"/>
              <a:t>Urua</a:t>
            </a:r>
            <a:r>
              <a:rPr lang="en-US" dirty="0"/>
              <a:t>, Sandrine </a:t>
            </a:r>
            <a:r>
              <a:rPr lang="en-US" dirty="0" err="1"/>
              <a:t>Adouakou</a:t>
            </a:r>
            <a:r>
              <a:rPr lang="en-US" dirty="0"/>
              <a:t>, and </a:t>
            </a:r>
            <a:r>
              <a:rPr lang="en-US" dirty="0" err="1"/>
              <a:t>Dafydd</a:t>
            </a:r>
            <a:r>
              <a:rPr lang="en-US" dirty="0"/>
              <a:t> Gibbon.  2002.  Rhythm in West African tone languages: A study of Ibibio, </a:t>
            </a:r>
            <a:r>
              <a:rPr lang="en-US" dirty="0" err="1"/>
              <a:t>Anyi</a:t>
            </a:r>
            <a:r>
              <a:rPr lang="en-US" dirty="0"/>
              <a:t>, and </a:t>
            </a:r>
            <a:r>
              <a:rPr lang="en-US" dirty="0" err="1"/>
              <a:t>Ega</a:t>
            </a:r>
            <a:r>
              <a:rPr lang="en-US" dirty="0"/>
              <a:t>.  In Ulrike Gut and </a:t>
            </a:r>
            <a:r>
              <a:rPr lang="en-US" dirty="0" err="1"/>
              <a:t>Dafydd</a:t>
            </a:r>
            <a:r>
              <a:rPr lang="en-US" dirty="0"/>
              <a:t> Gibbon (eds.), </a:t>
            </a:r>
            <a:r>
              <a:rPr lang="en-US" i="1" dirty="0"/>
              <a:t>Typology of African Prosodic Systems</a:t>
            </a:r>
            <a:r>
              <a:rPr lang="en-US" dirty="0"/>
              <a:t>, 159-65.  Bielefeld: Bielefeld University.</a:t>
            </a:r>
            <a:endParaRPr lang="en-US" dirty="0"/>
          </a:p>
          <a:p>
            <a:r>
              <a:rPr lang="en-US" dirty="0"/>
              <a:t>Henderson, Alan, Frieda Goldman-</a:t>
            </a:r>
            <a:r>
              <a:rPr lang="en-US" dirty="0" err="1"/>
              <a:t>Eisler</a:t>
            </a:r>
            <a:r>
              <a:rPr lang="en-US" dirty="0"/>
              <a:t>, and Andrew </a:t>
            </a:r>
            <a:r>
              <a:rPr lang="en-US" dirty="0" err="1"/>
              <a:t>Skarbek</a:t>
            </a:r>
            <a:r>
              <a:rPr lang="en-US" dirty="0"/>
              <a:t>.  1966.  Sequential temporal patterns in spontaneous speech.  </a:t>
            </a:r>
            <a:r>
              <a:rPr lang="en-US" i="1" dirty="0"/>
              <a:t>Language and Speech</a:t>
            </a:r>
            <a:r>
              <a:rPr lang="en-US" dirty="0"/>
              <a:t> 8:236-42</a:t>
            </a:r>
            <a:r>
              <a:rPr lang="en-US" dirty="0" smtClean="0"/>
              <a:t>.</a:t>
            </a:r>
          </a:p>
          <a:p>
            <a:r>
              <a:rPr lang="en-US" dirty="0"/>
              <a:t>Low, </a:t>
            </a:r>
            <a:r>
              <a:rPr lang="en-US" dirty="0" err="1"/>
              <a:t>Ee</a:t>
            </a:r>
            <a:r>
              <a:rPr lang="en-US" dirty="0"/>
              <a:t> Ling, Esther </a:t>
            </a:r>
            <a:r>
              <a:rPr lang="en-US" dirty="0" err="1"/>
              <a:t>Grabe</a:t>
            </a:r>
            <a:r>
              <a:rPr lang="en-US" dirty="0"/>
              <a:t>, and Francis Nolan.  2000.  Quantitative characterizations of speech rhythm: Syllable-timing in Singapore English.  </a:t>
            </a:r>
            <a:r>
              <a:rPr lang="en-US" i="1" dirty="0"/>
              <a:t>Language and Speech</a:t>
            </a:r>
            <a:r>
              <a:rPr lang="en-US" dirty="0"/>
              <a:t> 43:377-401</a:t>
            </a:r>
            <a:r>
              <a:rPr lang="en-US" dirty="0" smtClean="0"/>
              <a:t>.</a:t>
            </a:r>
            <a:endParaRPr lang="en-US" dirty="0"/>
          </a:p>
        </p:txBody>
      </p:sp>
    </p:spTree>
    <p:extLst>
      <p:ext uri="{BB962C8B-B14F-4D97-AF65-F5344CB8AC3E}">
        <p14:creationId xmlns:p14="http://schemas.microsoft.com/office/powerpoint/2010/main" val="9296767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(continued)</a:t>
            </a:r>
            <a:endParaRPr lang="en-US" dirty="0"/>
          </a:p>
        </p:txBody>
      </p:sp>
      <p:sp>
        <p:nvSpPr>
          <p:cNvPr id="3" name="Content Placeholder 2"/>
          <p:cNvSpPr>
            <a:spLocks noGrp="1"/>
          </p:cNvSpPr>
          <p:nvPr>
            <p:ph idx="1"/>
          </p:nvPr>
        </p:nvSpPr>
        <p:spPr/>
        <p:txBody>
          <a:bodyPr>
            <a:normAutofit fontScale="55000" lnSpcReduction="20000"/>
          </a:bodyPr>
          <a:lstStyle/>
          <a:p>
            <a:r>
              <a:rPr lang="en-US" dirty="0"/>
              <a:t>Kendall, Tyler S.  2009.  Speech rate, pause, and sociolinguistic variation: An examination through the sociolinguistic archive and analysis project.  Ph.D. dissertation, Duke University.</a:t>
            </a:r>
          </a:p>
          <a:p>
            <a:r>
              <a:rPr lang="en-US" dirty="0"/>
              <a:t>O’Rourke, Erin.  2008.  Speech rhythm variation in dialects of Spanish: Applying the Pairwise Variability Index and Variation Coefficients to Peruvian Spanish.   </a:t>
            </a:r>
            <a:r>
              <a:rPr lang="en-US" i="1" dirty="0"/>
              <a:t>Proceedings of Speech Prosody 2008: Fourth Conference on Speech Prosody, Campinas, Brazil, May 6-9, 2008</a:t>
            </a:r>
            <a:r>
              <a:rPr lang="en-US" dirty="0"/>
              <a:t>, 431-34.  </a:t>
            </a:r>
            <a:r>
              <a:rPr lang="en-US" dirty="0">
                <a:hlinkClick r:id="rId2"/>
              </a:rPr>
              <a:t>http://aune.lpl.univ-aix.fr/~sprosig/sp2008/papers/id173.pdf</a:t>
            </a:r>
            <a:r>
              <a:rPr lang="en-US" dirty="0"/>
              <a:t> </a:t>
            </a:r>
            <a:endParaRPr lang="en-US" i="1" dirty="0"/>
          </a:p>
          <a:p>
            <a:r>
              <a:rPr lang="en-US" dirty="0"/>
              <a:t>Ramus, Franck, Marina </a:t>
            </a:r>
            <a:r>
              <a:rPr lang="en-US" dirty="0" err="1"/>
              <a:t>Nespor</a:t>
            </a:r>
            <a:r>
              <a:rPr lang="en-US" dirty="0"/>
              <a:t>, and Jacques </a:t>
            </a:r>
            <a:r>
              <a:rPr lang="en-US" dirty="0" err="1"/>
              <a:t>Mehler</a:t>
            </a:r>
            <a:r>
              <a:rPr lang="en-US" dirty="0"/>
              <a:t>.  1999.  Correlates of linguistic rhythm in the speech signal.  </a:t>
            </a:r>
            <a:r>
              <a:rPr lang="en-US" i="1" dirty="0"/>
              <a:t>Cognition</a:t>
            </a:r>
            <a:r>
              <a:rPr lang="en-US" dirty="0"/>
              <a:t> 73: 265-92.</a:t>
            </a:r>
          </a:p>
          <a:p>
            <a:r>
              <a:rPr lang="en-US" dirty="0"/>
              <a:t>Stanford, James N.  2008.  A </a:t>
            </a:r>
            <a:r>
              <a:rPr lang="en-US" dirty="0" err="1"/>
              <a:t>sociotonetic</a:t>
            </a:r>
            <a:r>
              <a:rPr lang="en-US" dirty="0"/>
              <a:t> analysis of Sui dialect contact.  </a:t>
            </a:r>
            <a:r>
              <a:rPr lang="en-US" i="1" dirty="0"/>
              <a:t>Language Variation and Change</a:t>
            </a:r>
            <a:r>
              <a:rPr lang="en-US" dirty="0"/>
              <a:t> 20:409-50.</a:t>
            </a:r>
          </a:p>
          <a:p>
            <a:r>
              <a:rPr lang="en-US" dirty="0"/>
              <a:t>Thomas, Erik R., and Phillip M. Carter.  2006.  Rhythm and African American English.  </a:t>
            </a:r>
            <a:r>
              <a:rPr lang="en-US" i="1" dirty="0"/>
              <a:t>English World-Wide</a:t>
            </a:r>
            <a:r>
              <a:rPr lang="en-US" dirty="0"/>
              <a:t> 27:331-55.</a:t>
            </a:r>
          </a:p>
          <a:p>
            <a:r>
              <a:rPr lang="en-US" dirty="0"/>
              <a:t>White, Laurence, and Sven L. </a:t>
            </a:r>
            <a:r>
              <a:rPr lang="en-US" dirty="0" err="1"/>
              <a:t>Mattys</a:t>
            </a:r>
            <a:r>
              <a:rPr lang="en-US" dirty="0"/>
              <a:t>.  </a:t>
            </a:r>
            <a:r>
              <a:rPr lang="en-US" dirty="0" smtClean="0"/>
              <a:t>2007b.  </a:t>
            </a:r>
            <a:r>
              <a:rPr lang="en-US" dirty="0"/>
              <a:t>Rhythmic typology and variation in first and second languages.  In </a:t>
            </a:r>
            <a:r>
              <a:rPr lang="en-US" dirty="0" err="1"/>
              <a:t>Pilar</a:t>
            </a:r>
            <a:r>
              <a:rPr lang="en-US" dirty="0"/>
              <a:t> </a:t>
            </a:r>
            <a:r>
              <a:rPr lang="en-US" dirty="0" err="1"/>
              <a:t>Prieto</a:t>
            </a:r>
            <a:r>
              <a:rPr lang="en-US" dirty="0"/>
              <a:t>, Joan </a:t>
            </a:r>
            <a:r>
              <a:rPr lang="en-US" dirty="0" err="1"/>
              <a:t>Mascaró</a:t>
            </a:r>
            <a:r>
              <a:rPr lang="en-US" dirty="0"/>
              <a:t>, and Maria-</a:t>
            </a:r>
            <a:r>
              <a:rPr lang="en-US" dirty="0" err="1"/>
              <a:t>Josep</a:t>
            </a:r>
            <a:r>
              <a:rPr lang="en-US" dirty="0"/>
              <a:t> </a:t>
            </a:r>
            <a:r>
              <a:rPr lang="en-US" dirty="0" err="1"/>
              <a:t>Solé</a:t>
            </a:r>
            <a:r>
              <a:rPr lang="en-US" dirty="0"/>
              <a:t> (eds.), </a:t>
            </a:r>
            <a:r>
              <a:rPr lang="en-US" i="1" dirty="0"/>
              <a:t>Segmental and Prosodic Issues in Romance Phonology</a:t>
            </a:r>
            <a:r>
              <a:rPr lang="en-US" dirty="0"/>
              <a:t>, 237-57.  Current issues in linguistic theory series.  Amsterdam/Philadelphia: John </a:t>
            </a:r>
            <a:r>
              <a:rPr lang="en-US" dirty="0" err="1"/>
              <a:t>Benjamins</a:t>
            </a:r>
            <a:r>
              <a:rPr lang="en-US" dirty="0"/>
              <a:t>.</a:t>
            </a:r>
          </a:p>
          <a:p>
            <a:endParaRPr lang="en-US" dirty="0"/>
          </a:p>
        </p:txBody>
      </p:sp>
    </p:spTree>
    <p:extLst>
      <p:ext uri="{BB962C8B-B14F-4D97-AF65-F5344CB8AC3E}">
        <p14:creationId xmlns:p14="http://schemas.microsoft.com/office/powerpoint/2010/main" val="313527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of Pauses</a:t>
            </a:r>
            <a:endParaRPr lang="en-US" dirty="0"/>
          </a:p>
        </p:txBody>
      </p:sp>
      <p:sp>
        <p:nvSpPr>
          <p:cNvPr id="3" name="Content Placeholder 2"/>
          <p:cNvSpPr>
            <a:spLocks noGrp="1"/>
          </p:cNvSpPr>
          <p:nvPr>
            <p:ph idx="1"/>
          </p:nvPr>
        </p:nvSpPr>
        <p:spPr>
          <a:xfrm>
            <a:off x="457200" y="1600201"/>
            <a:ext cx="8229600" cy="2362200"/>
          </a:xfrm>
        </p:spPr>
        <p:txBody>
          <a:bodyPr>
            <a:normAutofit fontScale="85000" lnSpcReduction="20000"/>
          </a:bodyPr>
          <a:lstStyle/>
          <a:p>
            <a:r>
              <a:rPr lang="en-US" dirty="0" smtClean="0"/>
              <a:t>Usually, the duration of the pause is measured</a:t>
            </a:r>
          </a:p>
          <a:p>
            <a:r>
              <a:rPr lang="en-US" dirty="0" smtClean="0"/>
              <a:t>Lower and upper limits of what counts as a pause is an issue</a:t>
            </a:r>
          </a:p>
          <a:p>
            <a:r>
              <a:rPr lang="en-US" dirty="0" smtClean="0"/>
              <a:t>Durations of both pauses and speech can be plotted in what Kendall dubbed a “Henderson graph” (after Henderson et al. 1966)</a:t>
            </a:r>
            <a:endParaRPr lang="en-US" dirty="0"/>
          </a:p>
        </p:txBody>
      </p:sp>
      <p:graphicFrame>
        <p:nvGraphicFramePr>
          <p:cNvPr id="7169" name="Object 1"/>
          <p:cNvGraphicFramePr>
            <a:graphicFrameLocks noChangeAspect="1"/>
          </p:cNvGraphicFramePr>
          <p:nvPr/>
        </p:nvGraphicFramePr>
        <p:xfrm>
          <a:off x="1981200" y="3922713"/>
          <a:ext cx="5181600" cy="2859087"/>
        </p:xfrm>
        <a:graphic>
          <a:graphicData uri="http://schemas.openxmlformats.org/presentationml/2006/ole">
            <mc:AlternateContent xmlns:mc="http://schemas.openxmlformats.org/markup-compatibility/2006">
              <mc:Choice xmlns:v="urn:schemas-microsoft-com:vml" Requires="v">
                <p:oleObj spid="_x0000_s7172" r:id="rId3" imgW="3415680" imgH="2859840" progId="">
                  <p:embed/>
                </p:oleObj>
              </mc:Choice>
              <mc:Fallback>
                <p:oleObj r:id="rId3" imgW="3415680" imgH="2859840" progId="">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922713"/>
                        <a:ext cx="5181600" cy="285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 of Speech</a:t>
            </a:r>
            <a:endParaRPr lang="en-US" dirty="0"/>
          </a:p>
        </p:txBody>
      </p:sp>
      <p:sp>
        <p:nvSpPr>
          <p:cNvPr id="3" name="Content Placeholder 2"/>
          <p:cNvSpPr>
            <a:spLocks noGrp="1"/>
          </p:cNvSpPr>
          <p:nvPr>
            <p:ph idx="1"/>
          </p:nvPr>
        </p:nvSpPr>
        <p:spPr>
          <a:xfrm>
            <a:off x="457200" y="1371600"/>
            <a:ext cx="8229600" cy="1904999"/>
          </a:xfrm>
        </p:spPr>
        <p:txBody>
          <a:bodyPr>
            <a:normAutofit fontScale="92500" lnSpcReduction="10000"/>
          </a:bodyPr>
          <a:lstStyle/>
          <a:p>
            <a:r>
              <a:rPr lang="en-US" dirty="0" smtClean="0"/>
              <a:t>Speaking rate=number of syllables per unit of time, including silent pauses</a:t>
            </a:r>
          </a:p>
          <a:p>
            <a:r>
              <a:rPr lang="en-US" dirty="0" smtClean="0"/>
              <a:t>Articulation rate=number of syllables per unit of time, with silent pauses excluded</a:t>
            </a:r>
            <a:endParaRPr lang="en-US" dirty="0"/>
          </a:p>
        </p:txBody>
      </p:sp>
      <p:pic>
        <p:nvPicPr>
          <p:cNvPr id="5" name="Picture 23" descr="MedPFRates_by_Spkr.pdf"/>
          <p:cNvPicPr>
            <a:picLocks noChangeAspect="1"/>
          </p:cNvPicPr>
          <p:nvPr/>
        </p:nvPicPr>
        <p:blipFill>
          <a:blip r:embed="rId2" cstate="print"/>
          <a:srcRect/>
          <a:stretch>
            <a:fillRect/>
          </a:stretch>
        </p:blipFill>
        <p:spPr bwMode="auto">
          <a:xfrm>
            <a:off x="0" y="3276600"/>
            <a:ext cx="4663606" cy="3581400"/>
          </a:xfrm>
          <a:prstGeom prst="rect">
            <a:avLst/>
          </a:prstGeom>
          <a:noFill/>
          <a:ln w="9525">
            <a:noFill/>
            <a:miter lim="800000"/>
            <a:headEnd/>
            <a:tailEnd/>
          </a:ln>
        </p:spPr>
      </p:pic>
      <p:pic>
        <p:nvPicPr>
          <p:cNvPr id="6" name="Picture 5" descr="NWAV39-artrate.jpg"/>
          <p:cNvPicPr>
            <a:picLocks noChangeAspect="1"/>
          </p:cNvPicPr>
          <p:nvPr/>
        </p:nvPicPr>
        <p:blipFill>
          <a:blip r:embed="rId3" cstate="print"/>
          <a:stretch>
            <a:fillRect/>
          </a:stretch>
        </p:blipFill>
        <p:spPr>
          <a:xfrm>
            <a:off x="4876800" y="3200400"/>
            <a:ext cx="4267200" cy="36576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Prosody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Aspects of prosody that depend on word structure</a:t>
            </a:r>
          </a:p>
          <a:p>
            <a:r>
              <a:rPr lang="en-US" dirty="0" smtClean="0"/>
              <a:t>Definitions:</a:t>
            </a:r>
          </a:p>
          <a:p>
            <a:pPr marL="804672">
              <a:buFont typeface="Wingdings" pitchFamily="2" charset="2"/>
              <a:buChar char="§"/>
            </a:pPr>
            <a:r>
              <a:rPr lang="en-US" dirty="0" smtClean="0"/>
              <a:t>lexical tone=distinctive pitches are applied to each syllable in a word</a:t>
            </a:r>
          </a:p>
          <a:p>
            <a:pPr marL="804672">
              <a:buFont typeface="Wingdings" pitchFamily="2" charset="2"/>
              <a:buChar char="§"/>
            </a:pPr>
            <a:r>
              <a:rPr lang="en-US" dirty="0" smtClean="0"/>
              <a:t>lexical pitch accent=distinctive pitches are applied to some syllables, but not all</a:t>
            </a:r>
          </a:p>
          <a:p>
            <a:pPr marL="804672">
              <a:buFont typeface="Wingdings" pitchFamily="2" charset="2"/>
              <a:buChar char="§"/>
            </a:pPr>
            <a:r>
              <a:rPr lang="en-US" dirty="0" err="1" smtClean="0"/>
              <a:t>lexcial</a:t>
            </a:r>
            <a:r>
              <a:rPr lang="en-US" dirty="0" smtClean="0"/>
              <a:t> stress=some syllables are pronounced more forcefully than others; the particular cues used to signal forcefulness may vary</a:t>
            </a:r>
          </a:p>
          <a:p>
            <a:pPr marL="804672">
              <a:buFont typeface="Wingdings" pitchFamily="2" charset="2"/>
              <a:buChar char="§"/>
            </a:pPr>
            <a:r>
              <a:rPr lang="en-US" dirty="0" smtClean="0"/>
              <a:t>prosodic rhythm=the tendency of the timing of syllables to be relatively even or uneven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Tone: Some Definitions</a:t>
            </a:r>
            <a:endParaRPr lang="en-US" dirty="0"/>
          </a:p>
        </p:txBody>
      </p:sp>
      <p:sp>
        <p:nvSpPr>
          <p:cNvPr id="3" name="Content Placeholder 2"/>
          <p:cNvSpPr>
            <a:spLocks noGrp="1"/>
          </p:cNvSpPr>
          <p:nvPr>
            <p:ph idx="1"/>
          </p:nvPr>
        </p:nvSpPr>
        <p:spPr/>
        <p:txBody>
          <a:bodyPr>
            <a:normAutofit fontScale="92500"/>
          </a:bodyPr>
          <a:lstStyle/>
          <a:p>
            <a:r>
              <a:rPr lang="en-US" dirty="0" smtClean="0"/>
              <a:t>Two types of tones:</a:t>
            </a:r>
          </a:p>
          <a:p>
            <a:pPr marL="804672">
              <a:buFont typeface="Wingdings" pitchFamily="2" charset="2"/>
              <a:buChar char="§"/>
            </a:pPr>
            <a:r>
              <a:rPr lang="en-US" dirty="0" smtClean="0"/>
              <a:t>level (register) tones—no intrinsic contours; only one pitch specified</a:t>
            </a:r>
          </a:p>
          <a:p>
            <a:pPr marL="804672">
              <a:buFont typeface="Wingdings" pitchFamily="2" charset="2"/>
              <a:buChar char="§"/>
            </a:pPr>
            <a:r>
              <a:rPr lang="en-US" dirty="0" smtClean="0"/>
              <a:t>contour tones—the tone is specified to change its pitch within it (controversy: are the high and low targets specified or is the contour specified?)</a:t>
            </a:r>
          </a:p>
          <a:p>
            <a:r>
              <a:rPr lang="en-US" dirty="0" smtClean="0"/>
              <a:t>Host syllable=the syllable that a tone is specified for (and you can speak of a host vowel, too)</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Tones</a:t>
            </a:r>
            <a:endParaRPr lang="en-US" dirty="0"/>
          </a:p>
        </p:txBody>
      </p:sp>
      <p:sp>
        <p:nvSpPr>
          <p:cNvPr id="3" name="Content Placeholder 2"/>
          <p:cNvSpPr>
            <a:spLocks noGrp="1"/>
          </p:cNvSpPr>
          <p:nvPr>
            <p:ph idx="1"/>
          </p:nvPr>
        </p:nvSpPr>
        <p:spPr>
          <a:xfrm>
            <a:off x="457200" y="1600200"/>
            <a:ext cx="8229600" cy="4876800"/>
          </a:xfrm>
        </p:spPr>
        <p:txBody>
          <a:bodyPr>
            <a:normAutofit fontScale="70000" lnSpcReduction="20000"/>
          </a:bodyPr>
          <a:lstStyle/>
          <a:p>
            <a:pPr marL="514350" lvl="0" indent="-514350">
              <a:buFont typeface="+mj-lt"/>
              <a:buAutoNum type="arabicPeriod"/>
            </a:pPr>
            <a:r>
              <a:rPr lang="en-US" dirty="0" smtClean="0"/>
              <a:t>Implementation of a tone starts at the onset of its host syllable, but its effects usually last well into the following syllable.  In fact, for a rising tone, the point of highest F</a:t>
            </a:r>
            <a:r>
              <a:rPr lang="en-US" baseline="-25000" dirty="0" smtClean="0"/>
              <a:t>0</a:t>
            </a:r>
            <a:r>
              <a:rPr lang="en-US" dirty="0" smtClean="0"/>
              <a:t> is quite often in the following syllable.</a:t>
            </a:r>
          </a:p>
          <a:p>
            <a:pPr marL="514350" lvl="0" indent="-514350">
              <a:buFont typeface="+mj-lt"/>
              <a:buAutoNum type="arabicPeriod"/>
            </a:pPr>
            <a:r>
              <a:rPr lang="en-US" dirty="0" smtClean="0"/>
              <a:t>F</a:t>
            </a:r>
            <a:r>
              <a:rPr lang="en-US" baseline="-25000" dirty="0" smtClean="0"/>
              <a:t>0</a:t>
            </a:r>
            <a:r>
              <a:rPr lang="en-US" dirty="0" smtClean="0"/>
              <a:t> doesn’t start off at its target value, but it gradually gets closer and closer to the target value, and it gets closest at the syllable offset.  (In terms of targets, tones show undershoot much like vowels.)</a:t>
            </a:r>
          </a:p>
          <a:p>
            <a:pPr marL="514350" lvl="0" indent="-514350">
              <a:buFont typeface="+mj-lt"/>
              <a:buAutoNum type="arabicPeriod"/>
            </a:pPr>
            <a:r>
              <a:rPr lang="en-US" dirty="0" smtClean="0"/>
              <a:t>The </a:t>
            </a:r>
            <a:r>
              <a:rPr lang="en-US" dirty="0" err="1" smtClean="0"/>
              <a:t>perseveratory</a:t>
            </a:r>
            <a:r>
              <a:rPr lang="en-US" dirty="0" smtClean="0"/>
              <a:t> effect from a preceding tone is assimilatory—e.g., a preceding low tone makes a tone lower than a preceding high tone.  However, the anticipatory effect to a following tone is </a:t>
            </a:r>
            <a:r>
              <a:rPr lang="en-US" dirty="0" err="1" smtClean="0"/>
              <a:t>dissimilatory—e.g</a:t>
            </a:r>
            <a:r>
              <a:rPr lang="en-US" dirty="0" smtClean="0"/>
              <a:t>., a high tone will be higher when the next syllable has a low tone than when it has another high tone.</a:t>
            </a:r>
          </a:p>
          <a:p>
            <a:pPr marL="514350" lvl="0" indent="-514350">
              <a:buFont typeface="+mj-lt"/>
              <a:buAutoNum type="arabicPeriod"/>
            </a:pPr>
            <a:r>
              <a:rPr lang="en-US" dirty="0" smtClean="0"/>
              <a:t>When a tone-bearing syllable is emphasized, F</a:t>
            </a:r>
            <a:r>
              <a:rPr lang="en-US" baseline="-25000" dirty="0" smtClean="0"/>
              <a:t>0</a:t>
            </a:r>
            <a:r>
              <a:rPr lang="en-US" dirty="0" smtClean="0"/>
              <a:t> in later syllables is lowered overall.</a:t>
            </a:r>
          </a:p>
          <a:p>
            <a:r>
              <a:rPr lang="en-US" dirty="0" smtClean="0"/>
              <a:t>(This is on p. 190 of the textbook.)</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from Mandarin</a:t>
            </a:r>
            <a:endParaRPr lang="en-US" dirty="0"/>
          </a:p>
        </p:txBody>
      </p:sp>
      <p:pic>
        <p:nvPicPr>
          <p:cNvPr id="4" name="Picture 3" descr="fig6_04.eps"/>
          <p:cNvPicPr>
            <a:picLocks noChangeAspect="1"/>
          </p:cNvPicPr>
          <p:nvPr/>
        </p:nvPicPr>
        <p:blipFill>
          <a:blip r:embed="rId4" cstate="print"/>
          <a:stretch>
            <a:fillRect/>
          </a:stretch>
        </p:blipFill>
        <p:spPr>
          <a:xfrm>
            <a:off x="381000" y="1752600"/>
            <a:ext cx="7086600" cy="4724400"/>
          </a:xfrm>
          <a:prstGeom prst="rect">
            <a:avLst/>
          </a:prstGeom>
        </p:spPr>
      </p:pic>
      <p:pic>
        <p:nvPicPr>
          <p:cNvPr id="6" name="528Mandarin_sample.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7772400" y="2209800"/>
            <a:ext cx="1143000" cy="1143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0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2174</Words>
  <Application>Microsoft Office PowerPoint</Application>
  <PresentationFormat>On-screen Show (4:3)</PresentationFormat>
  <Paragraphs>175</Paragraphs>
  <Slides>39</Slides>
  <Notes>0</Notes>
  <HiddenSlides>0</HiddenSlides>
  <MMClips>2</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39</vt:i4>
      </vt:variant>
    </vt:vector>
  </HeadingPairs>
  <TitlesOfParts>
    <vt:vector size="40" baseType="lpstr">
      <vt:lpstr>Office Theme</vt:lpstr>
      <vt:lpstr>ENG 528: Language Change Research Seminar</vt:lpstr>
      <vt:lpstr>What’s Prosody?</vt:lpstr>
      <vt:lpstr>Pauses</vt:lpstr>
      <vt:lpstr>Measurement of Pauses</vt:lpstr>
      <vt:lpstr>Rate of Speech</vt:lpstr>
      <vt:lpstr>Lexical Prosody</vt:lpstr>
      <vt:lpstr>Tone: Some Definitions</vt:lpstr>
      <vt:lpstr>Properties of Tones</vt:lpstr>
      <vt:lpstr>Example from Mandarin</vt:lpstr>
      <vt:lpstr>Measuring Tone</vt:lpstr>
      <vt:lpstr>Tonal Variation: Bauer et al. (2003)</vt:lpstr>
      <vt:lpstr>Tonal Variation: Bauer et al. (2003)</vt:lpstr>
      <vt:lpstr>Tonal Variation: Stanford (2008)</vt:lpstr>
      <vt:lpstr>Lexical Stress</vt:lpstr>
      <vt:lpstr>Prosodic Rhythm</vt:lpstr>
      <vt:lpstr>Problems with the Prosodic Rhythm Concept</vt:lpstr>
      <vt:lpstr>The Big Breakthrough</vt:lpstr>
      <vt:lpstr>A Necessary Precursor</vt:lpstr>
      <vt:lpstr>Interval Measures (1)</vt:lpstr>
      <vt:lpstr>Ramus, Nespor, &amp; Mehler (1999)</vt:lpstr>
      <vt:lpstr>Ramus, Nespor, &amp; Mehler (1999)</vt:lpstr>
      <vt:lpstr>Ramus, Nespor, &amp; Mehler (1999)</vt:lpstr>
      <vt:lpstr>Ramus, Nespor, &amp; Mehler (1999)</vt:lpstr>
      <vt:lpstr>Dellwo (2006)</vt:lpstr>
      <vt:lpstr>Counterevidence</vt:lpstr>
      <vt:lpstr>Pairwise Variability Measures</vt:lpstr>
      <vt:lpstr>Results from Low, Grabe, &amp; Nolan</vt:lpstr>
      <vt:lpstr>PVI across a bunch of languages (from Low et al. 2000)</vt:lpstr>
      <vt:lpstr>Other Pairwise Variability Measures</vt:lpstr>
      <vt:lpstr>Rhythm Measures for L1 vs. L2 Comparisons</vt:lpstr>
      <vt:lpstr>Applications (1)</vt:lpstr>
      <vt:lpstr>Applications (2)</vt:lpstr>
      <vt:lpstr>Applications (3)</vt:lpstr>
      <vt:lpstr>Applications (4)</vt:lpstr>
      <vt:lpstr>Applications (5)</vt:lpstr>
      <vt:lpstr>Practice Exercises</vt:lpstr>
      <vt:lpstr>References</vt:lpstr>
      <vt:lpstr>References (continued)</vt:lpstr>
      <vt:lpstr>References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 528: Language Change Research Seminar</dc:title>
  <dc:creator>erthomas</dc:creator>
  <cp:lastModifiedBy>erthomas</cp:lastModifiedBy>
  <cp:revision>42</cp:revision>
  <dcterms:created xsi:type="dcterms:W3CDTF">2011-10-14T02:37:05Z</dcterms:created>
  <dcterms:modified xsi:type="dcterms:W3CDTF">2012-01-03T21:48:39Z</dcterms:modified>
</cp:coreProperties>
</file>