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1" r:id="rId34"/>
    <p:sldId id="290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8581-C0E1-4B89-85BC-49B62444E56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0367-29CD-473D-981B-40F4B34F9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8581-C0E1-4B89-85BC-49B62444E56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0367-29CD-473D-981B-40F4B34F9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8581-C0E1-4B89-85BC-49B62444E56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0367-29CD-473D-981B-40F4B34F9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8581-C0E1-4B89-85BC-49B62444E56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0367-29CD-473D-981B-40F4B34F9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8581-C0E1-4B89-85BC-49B62444E56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0367-29CD-473D-981B-40F4B34F9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8581-C0E1-4B89-85BC-49B62444E56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0367-29CD-473D-981B-40F4B34F9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8581-C0E1-4B89-85BC-49B62444E56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0367-29CD-473D-981B-40F4B34F9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8581-C0E1-4B89-85BC-49B62444E56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0367-29CD-473D-981B-40F4B34F9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8581-C0E1-4B89-85BC-49B62444E56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0367-29CD-473D-981B-40F4B34F9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8581-C0E1-4B89-85BC-49B62444E56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0367-29CD-473D-981B-40F4B34F9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8581-C0E1-4B89-85BC-49B62444E56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0367-29CD-473D-981B-40F4B34F9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78581-C0E1-4B89-85BC-49B62444E56C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40367-29CD-473D-981B-40F4B34F9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 528: Language Change Research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Sociophonetics</a:t>
            </a:r>
            <a:r>
              <a:rPr lang="en-US" dirty="0" smtClean="0"/>
              <a:t>: An Introduction</a:t>
            </a:r>
          </a:p>
          <a:p>
            <a:r>
              <a:rPr lang="en-US" dirty="0" smtClean="0"/>
              <a:t>Chapter 5: Vowels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measure multiple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Two basic approaches:</a:t>
            </a:r>
          </a:p>
          <a:p>
            <a:r>
              <a:rPr lang="en-US" dirty="0" smtClean="0"/>
              <a:t>At even intervals through the vowel (percentages or fractions)</a:t>
            </a:r>
          </a:p>
          <a:p>
            <a:r>
              <a:rPr lang="en-US" dirty="0" smtClean="0"/>
              <a:t>At specified distances in ms from each other or from onset or offset</a:t>
            </a:r>
          </a:p>
          <a:p>
            <a:r>
              <a:rPr lang="en-US" dirty="0" smtClean="0"/>
              <a:t>Each has advantages and disadvantages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19400" cy="762000"/>
          </a:xfrm>
        </p:spPr>
        <p:txBody>
          <a:bodyPr/>
          <a:lstStyle/>
          <a:p>
            <a:r>
              <a:rPr lang="en-US" dirty="0" smtClean="0"/>
              <a:t>word is </a:t>
            </a:r>
            <a:r>
              <a:rPr lang="en-US" i="1" dirty="0" smtClean="0"/>
              <a:t>cloud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528cloud_demo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7315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Plotting (1)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Old-fashioned way: from </a:t>
            </a:r>
            <a:r>
              <a:rPr lang="en-US" dirty="0" err="1" smtClean="0"/>
              <a:t>Labov</a:t>
            </a:r>
            <a:r>
              <a:rPr lang="en-US" dirty="0" smtClean="0"/>
              <a:t>, </a:t>
            </a:r>
            <a:r>
              <a:rPr lang="en-US" dirty="0" err="1" smtClean="0"/>
              <a:t>Yaeger</a:t>
            </a:r>
            <a:r>
              <a:rPr lang="en-US" dirty="0" smtClean="0"/>
              <a:t>, &amp; Steiner (1972)</a:t>
            </a:r>
          </a:p>
          <a:p>
            <a:r>
              <a:rPr lang="en-US" dirty="0" smtClean="0"/>
              <a:t>Individual tokens with ellipses</a:t>
            </a:r>
            <a:endParaRPr lang="en-US" dirty="0"/>
          </a:p>
        </p:txBody>
      </p:sp>
      <p:pic>
        <p:nvPicPr>
          <p:cNvPr id="4" name="Picture 3" descr="528LYSDetroit_Vpl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199" y="2804317"/>
            <a:ext cx="5181601" cy="4053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plot from </a:t>
            </a:r>
            <a:r>
              <a:rPr lang="en-US" dirty="0" err="1" smtClean="0"/>
              <a:t>Labov</a:t>
            </a:r>
            <a:r>
              <a:rPr lang="en-US" dirty="0" smtClean="0"/>
              <a:t>, Ash, &amp; </a:t>
            </a:r>
            <a:r>
              <a:rPr lang="en-US" dirty="0" err="1" smtClean="0"/>
              <a:t>Boberg</a:t>
            </a:r>
            <a:r>
              <a:rPr lang="en-US" dirty="0" smtClean="0"/>
              <a:t> (2006)</a:t>
            </a:r>
          </a:p>
          <a:p>
            <a:r>
              <a:rPr lang="en-US" dirty="0" smtClean="0"/>
              <a:t>Individual tokens, but no ellipses; utilizes </a:t>
            </a:r>
            <a:r>
              <a:rPr lang="en-US" dirty="0" err="1" smtClean="0"/>
              <a:t>Plotnik</a:t>
            </a:r>
            <a:endParaRPr lang="en-US" dirty="0"/>
          </a:p>
        </p:txBody>
      </p:sp>
      <p:pic>
        <p:nvPicPr>
          <p:cNvPr id="4" name="Picture 3" descr="528Atlanta_Vpl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0" y="2727960"/>
            <a:ext cx="4953000" cy="413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810000" cy="11620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Plotting (3)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Individual tokens are best for:</a:t>
            </a:r>
          </a:p>
          <a:p>
            <a:pPr marL="804672">
              <a:buFont typeface="Wingdings" pitchFamily="2" charset="2"/>
              <a:buChar char="§"/>
            </a:pPr>
            <a:r>
              <a:rPr lang="en-US" sz="2800" dirty="0" smtClean="0"/>
              <a:t>examining mergers</a:t>
            </a:r>
          </a:p>
          <a:p>
            <a:pPr marL="804672">
              <a:buFont typeface="Wingdings" pitchFamily="2" charset="2"/>
              <a:buChar char="§"/>
            </a:pPr>
            <a:r>
              <a:rPr lang="en-US" sz="2800" dirty="0" smtClean="0"/>
              <a:t>testing for vowel dynamics</a:t>
            </a:r>
          </a:p>
          <a:p>
            <a:pPr marL="804672">
              <a:buFont typeface="Wingdings" pitchFamily="2" charset="2"/>
              <a:buChar char="§"/>
            </a:pPr>
            <a:r>
              <a:rPr lang="en-US" sz="2800" dirty="0" smtClean="0"/>
              <a:t>looking at internal configuration of a phoneme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1215" y="1219200"/>
            <a:ext cx="642278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Mean values—my favorite method</a:t>
            </a:r>
            <a:endParaRPr lang="en-US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655893" y="1968499"/>
          <a:ext cx="5887907" cy="4899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r:id="rId3" imgW="3509280" imgH="2921760" progId="">
                  <p:embed/>
                </p:oleObj>
              </mc:Choice>
              <mc:Fallback>
                <p:oleObj r:id="rId3" imgW="3509280" imgH="2921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893" y="1968499"/>
                        <a:ext cx="5887907" cy="4899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You can try showing standard deviations</a:t>
            </a:r>
            <a:endParaRPr lang="en-US" dirty="0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1649172" y="2006600"/>
          <a:ext cx="5818428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r:id="rId3" imgW="3409920" imgH="2844000" progId="">
                  <p:embed/>
                </p:oleObj>
              </mc:Choice>
              <mc:Fallback>
                <p:oleObj r:id="rId3" imgW="3409920" imgH="2844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172" y="2006600"/>
                        <a:ext cx="5818428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Trajectories are mainly used to examine vowel dynamics</a:t>
            </a:r>
            <a:endParaRPr lang="en-US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941051" y="2022474"/>
          <a:ext cx="5755149" cy="483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r:id="rId3" imgW="3348000" imgH="2813760" progId="">
                  <p:embed/>
                </p:oleObj>
              </mc:Choice>
              <mc:Fallback>
                <p:oleObj r:id="rId3" imgW="3348000" imgH="2813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051" y="2022474"/>
                        <a:ext cx="5755149" cy="4835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Vowel Normalization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Aims of normalization</a:t>
            </a:r>
          </a:p>
          <a:p>
            <a:pPr marL="969264" indent="-514350">
              <a:buFont typeface="+mj-lt"/>
              <a:buAutoNum type="arabicPeriod"/>
            </a:pPr>
            <a:r>
              <a:rPr lang="en-US" dirty="0" smtClean="0"/>
              <a:t>Eliminate variation due to physiological differences</a:t>
            </a:r>
          </a:p>
          <a:p>
            <a:pPr marL="969264" indent="-514350">
              <a:buFont typeface="+mj-lt"/>
              <a:buAutoNum type="arabicPeriod"/>
            </a:pPr>
            <a:r>
              <a:rPr lang="en-US" dirty="0" smtClean="0"/>
              <a:t>Preserve </a:t>
            </a:r>
            <a:r>
              <a:rPr lang="en-US" dirty="0" err="1" smtClean="0"/>
              <a:t>lectal</a:t>
            </a:r>
            <a:r>
              <a:rPr lang="en-US" dirty="0" smtClean="0"/>
              <a:t> and linguistic differences</a:t>
            </a:r>
          </a:p>
          <a:p>
            <a:pPr marL="969264" indent="-514350">
              <a:buFont typeface="+mj-lt"/>
              <a:buAutoNum type="arabicPeriod"/>
            </a:pPr>
            <a:r>
              <a:rPr lang="en-US" dirty="0" smtClean="0"/>
              <a:t>Keep contrastive vowels separate</a:t>
            </a:r>
          </a:p>
          <a:p>
            <a:pPr marL="969264" indent="-514350">
              <a:buFont typeface="+mj-lt"/>
              <a:buAutoNum type="arabicPeriod"/>
            </a:pPr>
            <a:r>
              <a:rPr lang="en-US" dirty="0" smtClean="0"/>
              <a:t>Reflect how auditory normalization works</a:t>
            </a:r>
            <a:endParaRPr lang="en-US" dirty="0"/>
          </a:p>
          <a:p>
            <a:pPr marL="512064" indent="-514350">
              <a:buNone/>
            </a:pPr>
            <a:r>
              <a:rPr lang="en-US" dirty="0" smtClean="0"/>
              <a:t>Different scholars have different aims, but they don’t always understand that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Vowel Normalization (2)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 procedure some sociolinguists use to get around vowel normalization is comparison of two vowels</a:t>
            </a:r>
          </a:p>
          <a:p>
            <a:r>
              <a:rPr lang="en-US" dirty="0" smtClean="0"/>
              <a:t>E.g., for the Southern Shift, compare whether /e/ or /</a:t>
            </a:r>
            <a:r>
              <a:rPr lang="en-US" dirty="0" smtClean="0">
                <a:sym typeface="SILDoulosIPA"/>
              </a:rPr>
              <a:t>/ has a higher nucleus</a:t>
            </a:r>
          </a:p>
          <a:p>
            <a:r>
              <a:rPr lang="en-US" dirty="0" err="1" smtClean="0">
                <a:sym typeface="SILDoulosIPA"/>
              </a:rPr>
              <a:t>Labov</a:t>
            </a:r>
            <a:r>
              <a:rPr lang="en-US" dirty="0" smtClean="0">
                <a:sym typeface="SILDoulosIPA"/>
              </a:rPr>
              <a:t>, Ash, and </a:t>
            </a:r>
            <a:r>
              <a:rPr lang="en-US" dirty="0" err="1" smtClean="0">
                <a:sym typeface="SILDoulosIPA"/>
              </a:rPr>
              <a:t>Boberg</a:t>
            </a:r>
            <a:r>
              <a:rPr lang="en-US" dirty="0" smtClean="0">
                <a:sym typeface="SILDoulosIPA"/>
              </a:rPr>
              <a:t> (2006) made extensive use of vowel comparison to define the Northern Cities Shift area</a:t>
            </a:r>
            <a:endParaRPr lang="en-US" dirty="0"/>
          </a:p>
        </p:txBody>
      </p:sp>
      <p:pic>
        <p:nvPicPr>
          <p:cNvPr id="4" name="Picture 3" descr="528NCS_ANAE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2466" y="3048000"/>
            <a:ext cx="4901683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Several uses in speech:</a:t>
            </a:r>
          </a:p>
          <a:p>
            <a:r>
              <a:rPr lang="en-US" dirty="0" smtClean="0"/>
              <a:t>phonological contrasts in quantity (i.e., long vs. short vowels, tense vs. lax vowels, single vs. geminate consonants)</a:t>
            </a:r>
          </a:p>
          <a:p>
            <a:r>
              <a:rPr lang="en-US" dirty="0"/>
              <a:t>a</a:t>
            </a:r>
            <a:r>
              <a:rPr lang="en-US" dirty="0" smtClean="0"/>
              <a:t>s a phonetic cue for other phonological distinctions (especially voiced vs. voiceless consonants, but also fricatives vs. stops, etc.)</a:t>
            </a:r>
          </a:p>
          <a:p>
            <a:r>
              <a:rPr lang="en-US" dirty="0"/>
              <a:t>w</a:t>
            </a:r>
            <a:r>
              <a:rPr lang="en-US" dirty="0" smtClean="0"/>
              <a:t>ord stress</a:t>
            </a:r>
          </a:p>
          <a:p>
            <a:r>
              <a:rPr lang="en-US" dirty="0" smtClean="0"/>
              <a:t>other prosodic functions, especially phrase-final lengthening</a:t>
            </a:r>
          </a:p>
          <a:p>
            <a:r>
              <a:rPr lang="en-US" dirty="0"/>
              <a:t>o</a:t>
            </a:r>
            <a:r>
              <a:rPr lang="en-US" dirty="0" smtClean="0"/>
              <a:t>verall rate of speech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Vowel Normalization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mathematical techniques have been developed to perform normalization</a:t>
            </a:r>
          </a:p>
          <a:p>
            <a:r>
              <a:rPr lang="en-US" dirty="0" smtClean="0"/>
              <a:t>One important fact to keep in mind: There’s no such thing as a perfect normalization technique!</a:t>
            </a:r>
          </a:p>
          <a:p>
            <a:endParaRPr lang="en-US" dirty="0" smtClean="0"/>
          </a:p>
          <a:p>
            <a:r>
              <a:rPr lang="en-US" dirty="0" smtClean="0"/>
              <a:t>We’ll combine section 5.6 in the book with </a:t>
            </a:r>
            <a:r>
              <a:rPr lang="en-US" dirty="0" err="1" smtClean="0"/>
              <a:t>Clopper</a:t>
            </a:r>
            <a:r>
              <a:rPr lang="en-US" dirty="0" smtClean="0"/>
              <a:t> (2009) in what follows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Vowel Normalization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way to divide normalization: vowel-intrinsic vs. vowel-extrinsic</a:t>
            </a:r>
          </a:p>
          <a:p>
            <a:r>
              <a:rPr lang="en-US" dirty="0" smtClean="0"/>
              <a:t>Vowel-intrinsic: each vowel is normalized on its own—all information is taken from that vowel</a:t>
            </a:r>
          </a:p>
          <a:p>
            <a:r>
              <a:rPr lang="en-US" dirty="0" smtClean="0"/>
              <a:t>Vowel-extrinsic: vowels are normalized relative to each other—information is taken from multiple vowels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Vowel Normalization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division: scale-factor vs. range normalization</a:t>
            </a:r>
          </a:p>
          <a:p>
            <a:r>
              <a:rPr lang="en-US" dirty="0" smtClean="0"/>
              <a:t>Scale-factor: a single scale factor is utilized</a:t>
            </a:r>
          </a:p>
          <a:p>
            <a:r>
              <a:rPr lang="en-US" dirty="0" smtClean="0"/>
              <a:t>Range: the range of formant values that the speaker exhibits is involved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Vowel Normalization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more division: speaker-intrinsic vs. speaker-extrinsic</a:t>
            </a:r>
          </a:p>
          <a:p>
            <a:r>
              <a:rPr lang="en-US" dirty="0" smtClean="0"/>
              <a:t>Speaker-intrinsic: each speaker is normalized on their own—all information is taken from that speaker.  Most methods do this.</a:t>
            </a:r>
          </a:p>
          <a:p>
            <a:r>
              <a:rPr lang="en-US" dirty="0" smtClean="0"/>
              <a:t>Speakers are normalized relative to each other—information is taken from multiple speakers.  </a:t>
            </a:r>
            <a:r>
              <a:rPr lang="en-US" dirty="0" err="1" smtClean="0"/>
              <a:t>Labov</a:t>
            </a:r>
            <a:r>
              <a:rPr lang="en-US" dirty="0" smtClean="0"/>
              <a:t> et al. (2006) did this.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Vowel Normalization 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799"/>
          </a:xfrm>
        </p:spPr>
        <p:txBody>
          <a:bodyPr/>
          <a:lstStyle/>
          <a:p>
            <a:r>
              <a:rPr lang="en-US" dirty="0" smtClean="0"/>
              <a:t>Vowel-intrinsic scale-factor: </a:t>
            </a:r>
            <a:r>
              <a:rPr lang="en-US" dirty="0" err="1" smtClean="0"/>
              <a:t>Bladon</a:t>
            </a:r>
            <a:r>
              <a:rPr lang="en-US" dirty="0" smtClean="0"/>
              <a:t> et al.</a:t>
            </a:r>
          </a:p>
          <a:p>
            <a:r>
              <a:rPr lang="en-US" dirty="0" smtClean="0"/>
              <a:t>Subtract 1 Bark from all female formants</a:t>
            </a:r>
          </a:p>
          <a:p>
            <a:r>
              <a:rPr lang="en-US" dirty="0" smtClean="0"/>
              <a:t>Problem with F</a:t>
            </a:r>
            <a:r>
              <a:rPr lang="en-US" baseline="-25000" dirty="0" smtClean="0"/>
              <a:t>1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 descr="528Clopper2009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420436"/>
            <a:ext cx="5105400" cy="34375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Vowel Normalization (8)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Vowel-intrinsic range: </a:t>
            </a:r>
            <a:r>
              <a:rPr lang="en-US" dirty="0" err="1" smtClean="0"/>
              <a:t>Syrdal</a:t>
            </a:r>
            <a:r>
              <a:rPr lang="en-US" dirty="0" smtClean="0"/>
              <a:t> &amp; </a:t>
            </a:r>
            <a:r>
              <a:rPr lang="en-US" dirty="0" err="1" smtClean="0"/>
              <a:t>Gopal</a:t>
            </a:r>
            <a:endParaRPr lang="en-US" dirty="0" smtClean="0"/>
          </a:p>
          <a:p>
            <a:r>
              <a:rPr lang="en-US" dirty="0" smtClean="0"/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-Z</a:t>
            </a:r>
            <a:r>
              <a:rPr lang="en-US" baseline="-25000" dirty="0" smtClean="0"/>
              <a:t>0</a:t>
            </a:r>
            <a:r>
              <a:rPr lang="en-US" dirty="0" smtClean="0"/>
              <a:t> and Z</a:t>
            </a:r>
            <a:r>
              <a:rPr lang="en-US" baseline="-25000" dirty="0" smtClean="0"/>
              <a:t>3</a:t>
            </a:r>
            <a:r>
              <a:rPr lang="en-US" dirty="0" smtClean="0"/>
              <a:t>-Z</a:t>
            </a:r>
            <a:r>
              <a:rPr lang="en-US" baseline="-25000" dirty="0" smtClean="0"/>
              <a:t>2</a:t>
            </a:r>
            <a:r>
              <a:rPr lang="en-US" dirty="0" smtClean="0"/>
              <a:t> (Bark-converted)</a:t>
            </a:r>
          </a:p>
          <a:p>
            <a:r>
              <a:rPr lang="en-US" dirty="0" smtClean="0"/>
              <a:t>Better, but still some trouble with the height dimension</a:t>
            </a:r>
            <a:endParaRPr lang="en-US" dirty="0"/>
          </a:p>
        </p:txBody>
      </p:sp>
      <p:pic>
        <p:nvPicPr>
          <p:cNvPr id="4" name="Picture 3" descr="528Clopper2009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399" y="3400746"/>
            <a:ext cx="5486401" cy="345725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Vowel Normalization (9)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My modification of </a:t>
            </a:r>
            <a:r>
              <a:rPr lang="en-US" dirty="0" err="1" smtClean="0"/>
              <a:t>Syrdal</a:t>
            </a:r>
            <a:r>
              <a:rPr lang="en-US" dirty="0" smtClean="0"/>
              <a:t> &amp; </a:t>
            </a:r>
            <a:r>
              <a:rPr lang="en-US" dirty="0" err="1" smtClean="0"/>
              <a:t>Gopal</a:t>
            </a:r>
            <a:endParaRPr lang="en-US" dirty="0" smtClean="0"/>
          </a:p>
          <a:p>
            <a:r>
              <a:rPr lang="en-US" dirty="0" smtClean="0"/>
              <a:t>To avoid F</a:t>
            </a:r>
            <a:r>
              <a:rPr lang="en-US" baseline="-25000" dirty="0" smtClean="0"/>
              <a:t>0</a:t>
            </a:r>
            <a:r>
              <a:rPr lang="en-US" dirty="0" smtClean="0"/>
              <a:t>-related problems, use Z</a:t>
            </a:r>
            <a:r>
              <a:rPr lang="en-US" baseline="-25000" dirty="0" smtClean="0"/>
              <a:t>3</a:t>
            </a:r>
            <a:r>
              <a:rPr lang="en-US" dirty="0" smtClean="0"/>
              <a:t>-Z</a:t>
            </a:r>
            <a:r>
              <a:rPr lang="en-US" baseline="-25000" dirty="0" smtClean="0"/>
              <a:t>1</a:t>
            </a:r>
            <a:r>
              <a:rPr lang="en-US" dirty="0" smtClean="0"/>
              <a:t> and Z</a:t>
            </a:r>
            <a:r>
              <a:rPr lang="en-US" baseline="-25000" dirty="0" smtClean="0"/>
              <a:t>3</a:t>
            </a:r>
            <a:r>
              <a:rPr lang="en-US" dirty="0" smtClean="0"/>
              <a:t>-Z</a:t>
            </a:r>
            <a:r>
              <a:rPr lang="en-US" baseline="-25000" dirty="0" smtClean="0"/>
              <a:t>2 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Still some height distortion</a:t>
            </a:r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286000" y="2958973"/>
          <a:ext cx="4876800" cy="4115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r:id="rId3" imgW="3333600" imgH="2813760" progId="">
                  <p:embed/>
                </p:oleObj>
              </mc:Choice>
              <mc:Fallback>
                <p:oleObj r:id="rId3" imgW="3333600" imgH="2813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58973"/>
                        <a:ext cx="4876800" cy="4115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Vowel Normalization (10)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4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Vowel-extrinsic scale-factor: </a:t>
            </a:r>
            <a:r>
              <a:rPr lang="en-US" dirty="0" err="1" smtClean="0"/>
              <a:t>Nearey</a:t>
            </a:r>
            <a:r>
              <a:rPr lang="en-US" dirty="0" smtClean="0"/>
              <a:t>, Watt &amp; </a:t>
            </a:r>
            <a:r>
              <a:rPr lang="en-US" dirty="0" err="1" smtClean="0"/>
              <a:t>Fabricius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Nearey</a:t>
            </a:r>
            <a:r>
              <a:rPr lang="en-US" dirty="0" smtClean="0"/>
              <a:t>, F</a:t>
            </a:r>
            <a:r>
              <a:rPr lang="en-US" baseline="30000" dirty="0" smtClean="0"/>
              <a:t>*</a:t>
            </a:r>
            <a:r>
              <a:rPr lang="en-US" i="1" baseline="-25000" dirty="0" smtClean="0"/>
              <a:t>n[V]</a:t>
            </a:r>
            <a:r>
              <a:rPr lang="en-US" dirty="0" smtClean="0"/>
              <a:t> = anti-log(log(F</a:t>
            </a:r>
            <a:r>
              <a:rPr lang="en-US" i="1" baseline="-25000" dirty="0" smtClean="0"/>
              <a:t>n[V]</a:t>
            </a:r>
            <a:r>
              <a:rPr lang="en-US" dirty="0" smtClean="0"/>
              <a:t>) - </a:t>
            </a:r>
            <a:r>
              <a:rPr lang="en-US" dirty="0" err="1" smtClean="0"/>
              <a:t>MEAN</a:t>
            </a:r>
            <a:r>
              <a:rPr lang="en-US" baseline="-25000" dirty="0" err="1" smtClean="0"/>
              <a:t>log</a:t>
            </a:r>
            <a:r>
              <a:rPr lang="en-US" dirty="0" smtClean="0"/>
              <a:t>), where F</a:t>
            </a:r>
            <a:r>
              <a:rPr lang="en-US" baseline="30000" dirty="0" smtClean="0"/>
              <a:t>*</a:t>
            </a:r>
            <a:r>
              <a:rPr lang="en-US" i="1" baseline="-25000" dirty="0" smtClean="0"/>
              <a:t>n[V]</a:t>
            </a:r>
            <a:r>
              <a:rPr lang="en-US" dirty="0" smtClean="0"/>
              <a:t> is the normalized value for F</a:t>
            </a:r>
            <a:r>
              <a:rPr lang="en-US" i="1" baseline="-25000" dirty="0" smtClean="0"/>
              <a:t>n[V]</a:t>
            </a:r>
            <a:r>
              <a:rPr lang="en-US" dirty="0" smtClean="0"/>
              <a:t>, formant </a:t>
            </a:r>
            <a:r>
              <a:rPr lang="en-US" i="1" dirty="0" smtClean="0"/>
              <a:t>n</a:t>
            </a:r>
            <a:r>
              <a:rPr lang="en-US" dirty="0" smtClean="0"/>
              <a:t> of vowel </a:t>
            </a:r>
            <a:r>
              <a:rPr lang="en-US" i="1" dirty="0" smtClean="0"/>
              <a:t>V</a:t>
            </a:r>
            <a:r>
              <a:rPr lang="en-US" dirty="0" smtClean="0"/>
              <a:t>, and </a:t>
            </a:r>
            <a:r>
              <a:rPr lang="en-US" dirty="0" err="1" smtClean="0"/>
              <a:t>MEAN</a:t>
            </a:r>
            <a:r>
              <a:rPr lang="en-US" baseline="-25000" dirty="0" err="1" smtClean="0"/>
              <a:t>log</a:t>
            </a:r>
            <a:r>
              <a:rPr lang="en-US" dirty="0" smtClean="0"/>
              <a:t> is the log-mean of all F</a:t>
            </a:r>
            <a:r>
              <a:rPr lang="en-US" baseline="-25000" dirty="0" smtClean="0"/>
              <a:t>1</a:t>
            </a:r>
            <a:r>
              <a:rPr lang="en-US" dirty="0" smtClean="0"/>
              <a:t>s and F</a:t>
            </a:r>
            <a:r>
              <a:rPr lang="en-US" baseline="-25000" dirty="0" smtClean="0"/>
              <a:t>2</a:t>
            </a:r>
            <a:r>
              <a:rPr lang="en-US" dirty="0" smtClean="0"/>
              <a:t>s for the speaker</a:t>
            </a:r>
          </a:p>
          <a:p>
            <a:r>
              <a:rPr lang="en-US" dirty="0" smtClean="0"/>
              <a:t>Watt &amp; </a:t>
            </a:r>
            <a:r>
              <a:rPr lang="en-US" dirty="0" err="1" smtClean="0"/>
              <a:t>Fabricius</a:t>
            </a:r>
            <a:r>
              <a:rPr lang="en-US" dirty="0" smtClean="0"/>
              <a:t> compute a single scale for both F</a:t>
            </a:r>
            <a:r>
              <a:rPr lang="en-US" baseline="-25000" dirty="0" smtClean="0"/>
              <a:t>1</a:t>
            </a:r>
            <a:r>
              <a:rPr lang="en-US" dirty="0" smtClean="0"/>
              <a:t> and F</a:t>
            </a:r>
            <a:r>
              <a:rPr lang="en-US" baseline="-25000" dirty="0" smtClean="0"/>
              <a:t>2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 descr="528Clopper2009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1" y="3376050"/>
            <a:ext cx="5257799" cy="3481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Vowel Normalization (11)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Vowel-intrinsic range: </a:t>
            </a:r>
            <a:r>
              <a:rPr lang="en-US" dirty="0" err="1" smtClean="0"/>
              <a:t>Lobanov</a:t>
            </a:r>
            <a:endParaRPr lang="en-US" dirty="0" smtClean="0"/>
          </a:p>
          <a:p>
            <a:r>
              <a:rPr lang="de-DE" dirty="0" smtClean="0"/>
              <a:t>F</a:t>
            </a:r>
            <a:r>
              <a:rPr lang="de-DE" i="1" baseline="-25000" dirty="0" smtClean="0"/>
              <a:t>n[V]</a:t>
            </a:r>
            <a:r>
              <a:rPr lang="de-DE" baseline="30000" dirty="0" smtClean="0"/>
              <a:t>N</a:t>
            </a:r>
            <a:r>
              <a:rPr lang="de-DE" dirty="0" smtClean="0"/>
              <a:t> = (F</a:t>
            </a:r>
            <a:r>
              <a:rPr lang="de-DE" i="1" baseline="-25000" dirty="0" smtClean="0"/>
              <a:t>n[V]</a:t>
            </a:r>
            <a:r>
              <a:rPr lang="de-DE" dirty="0" smtClean="0"/>
              <a:t> - MEAN</a:t>
            </a:r>
            <a:r>
              <a:rPr lang="de-DE" baseline="-25000" dirty="0" smtClean="0"/>
              <a:t>n</a:t>
            </a:r>
            <a:r>
              <a:rPr lang="de-DE" dirty="0" smtClean="0"/>
              <a:t>)/S</a:t>
            </a:r>
            <a:r>
              <a:rPr lang="de-DE" baseline="-25000" dirty="0" smtClean="0"/>
              <a:t>n</a:t>
            </a:r>
            <a:r>
              <a:rPr lang="de-DE" dirty="0" smtClean="0"/>
              <a:t>, where </a:t>
            </a:r>
            <a:r>
              <a:rPr lang="en-US" dirty="0" smtClean="0"/>
              <a:t>F</a:t>
            </a:r>
            <a:r>
              <a:rPr lang="en-US" i="1" baseline="-25000" dirty="0" smtClean="0"/>
              <a:t>n[V]</a:t>
            </a:r>
            <a:r>
              <a:rPr lang="en-US" baseline="30000" dirty="0" smtClean="0"/>
              <a:t>N</a:t>
            </a:r>
            <a:r>
              <a:rPr lang="en-US" dirty="0" smtClean="0"/>
              <a:t> is the normalized value for F</a:t>
            </a:r>
            <a:r>
              <a:rPr lang="en-US" i="1" baseline="-25000" dirty="0" smtClean="0"/>
              <a:t>n[V]</a:t>
            </a:r>
            <a:r>
              <a:rPr lang="en-US" dirty="0" smtClean="0"/>
              <a:t> (i.e., for formant </a:t>
            </a:r>
            <a:r>
              <a:rPr lang="en-US" i="1" dirty="0" smtClean="0"/>
              <a:t>n</a:t>
            </a:r>
            <a:r>
              <a:rPr lang="en-US" dirty="0" smtClean="0"/>
              <a:t> of vowel </a:t>
            </a:r>
            <a:r>
              <a:rPr lang="en-US" i="1" dirty="0" smtClean="0"/>
              <a:t>V</a:t>
            </a:r>
            <a:r>
              <a:rPr lang="en-US" dirty="0" smtClean="0"/>
              <a:t>); </a:t>
            </a:r>
            <a:r>
              <a:rPr lang="en-US" dirty="0" err="1" smtClean="0"/>
              <a:t>MEAN</a:t>
            </a:r>
            <a:r>
              <a:rPr lang="en-US" baseline="-25000" dirty="0" err="1" smtClean="0"/>
              <a:t>n</a:t>
            </a:r>
            <a:r>
              <a:rPr lang="en-US" dirty="0" smtClean="0"/>
              <a:t> is the mean value for formant </a:t>
            </a:r>
            <a:r>
              <a:rPr lang="en-US" i="1" dirty="0" smtClean="0"/>
              <a:t>n</a:t>
            </a:r>
            <a:r>
              <a:rPr lang="en-US" dirty="0" smtClean="0"/>
              <a:t> for the speaker and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 is the standard deviation</a:t>
            </a:r>
            <a:endParaRPr lang="en-US" dirty="0"/>
          </a:p>
        </p:txBody>
      </p:sp>
      <p:pic>
        <p:nvPicPr>
          <p:cNvPr id="4" name="Picture 3" descr="528Clopper2009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441420"/>
            <a:ext cx="4953000" cy="34165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Vowel Normalization (12)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Achilles heel of vowel-extrinsic techniques: they’re thrown off when used to compare very different vowel inventories</a:t>
            </a:r>
            <a:endParaRPr lang="en-US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676400" y="2093774"/>
          <a:ext cx="6046710" cy="5084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r:id="rId3" imgW="3432960" imgH="2885760" progId="">
                  <p:embed/>
                </p:oleObj>
              </mc:Choice>
              <mc:Fallback>
                <p:oleObj r:id="rId3" imgW="3432960" imgH="2885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93774"/>
                        <a:ext cx="6046710" cy="5084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onsets and offsets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Cues to watch for:</a:t>
            </a:r>
          </a:p>
          <a:p>
            <a:r>
              <a:rPr lang="en-US" dirty="0" smtClean="0"/>
              <a:t>vocal pulsing</a:t>
            </a:r>
          </a:p>
          <a:p>
            <a:r>
              <a:rPr lang="en-US" dirty="0" smtClean="0"/>
              <a:t>appearance or cessation of F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aspiration or frication</a:t>
            </a:r>
          </a:p>
          <a:p>
            <a:r>
              <a:rPr lang="en-US" dirty="0"/>
              <a:t>s</a:t>
            </a:r>
            <a:r>
              <a:rPr lang="en-US" dirty="0" smtClean="0"/>
              <a:t>top bursts</a:t>
            </a:r>
          </a:p>
          <a:p>
            <a:r>
              <a:rPr lang="en-US" dirty="0"/>
              <a:t>b</a:t>
            </a:r>
            <a:r>
              <a:rPr lang="en-US" dirty="0" smtClean="0"/>
              <a:t>asically, any discontinuity</a:t>
            </a:r>
          </a:p>
          <a:p>
            <a:r>
              <a:rPr lang="en-US" dirty="0" smtClean="0"/>
              <a:t>adjacent vowels and contiguous vowels and approximants present special problems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Vowel Quality/Voice Quality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save this for when we get to chapter 7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Steady-State Patterns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a fully realized diphthong, besides the transitions at the onset and offset, you can have:</a:t>
            </a:r>
          </a:p>
          <a:p>
            <a:pPr marL="808038" indent="-350838">
              <a:buFont typeface="Wingdings" pitchFamily="2" charset="2"/>
              <a:buChar char="§"/>
            </a:pPr>
            <a:r>
              <a:rPr lang="en-US" dirty="0" smtClean="0"/>
              <a:t>A nuclear steady state</a:t>
            </a:r>
          </a:p>
          <a:p>
            <a:pPr marL="808038" indent="-350838">
              <a:buFont typeface="Wingdings" pitchFamily="2" charset="2"/>
              <a:buChar char="§"/>
            </a:pPr>
            <a:r>
              <a:rPr lang="en-US" dirty="0" smtClean="0"/>
              <a:t>A transition between the nucleus and glide steady states</a:t>
            </a:r>
          </a:p>
          <a:p>
            <a:pPr marL="808038" indent="-350838">
              <a:buFont typeface="Wingdings" pitchFamily="2" charset="2"/>
              <a:buChar char="§"/>
            </a:pPr>
            <a:r>
              <a:rPr lang="en-US" dirty="0" smtClean="0"/>
              <a:t>A glide steady state</a:t>
            </a:r>
          </a:p>
          <a:p>
            <a:r>
              <a:rPr lang="en-US" dirty="0" smtClean="0"/>
              <a:t>Not all diphthongs have both steady states</a:t>
            </a:r>
          </a:p>
          <a:p>
            <a:r>
              <a:rPr lang="en-US" dirty="0" smtClean="0"/>
              <a:t>The steady states can also vary in duration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Steady-State Patterns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i="1" dirty="0" smtClean="0"/>
              <a:t>aid</a:t>
            </a:r>
            <a:r>
              <a:rPr lang="en-US" dirty="0" smtClean="0"/>
              <a:t> and </a:t>
            </a:r>
            <a:r>
              <a:rPr lang="en-US" i="1" dirty="0" smtClean="0"/>
              <a:t>day</a:t>
            </a:r>
            <a:r>
              <a:rPr lang="en-US" dirty="0" smtClean="0"/>
              <a:t> </a:t>
            </a:r>
            <a:endParaRPr lang="en-US" i="1" dirty="0"/>
          </a:p>
        </p:txBody>
      </p:sp>
      <p:pic>
        <p:nvPicPr>
          <p:cNvPr id="4" name="Picture 3" descr="Fig5_25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767715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Steady-State Patterns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Quantifying steady states is a problem</a:t>
            </a:r>
          </a:p>
          <a:p>
            <a:r>
              <a:rPr lang="en-US" dirty="0" smtClean="0"/>
              <a:t>You can look at degree of change in formant values</a:t>
            </a:r>
          </a:p>
          <a:p>
            <a:r>
              <a:rPr lang="en-US" dirty="0" smtClean="0"/>
              <a:t>There are probably statistical procedures for this sort of thing</a:t>
            </a:r>
          </a:p>
          <a:p>
            <a:r>
              <a:rPr lang="en-US" dirty="0" smtClean="0"/>
              <a:t>Steady states can be used for perception experiments: see goodness experiments in </a:t>
            </a:r>
            <a:r>
              <a:rPr lang="en-US" dirty="0" err="1" smtClean="0"/>
              <a:t>Peeters</a:t>
            </a:r>
            <a:r>
              <a:rPr lang="en-US" dirty="0" smtClean="0"/>
              <a:t> (1991)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will be next week’s topic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Diagrams on slides 13 and 19 are taken from:</a:t>
            </a:r>
          </a:p>
          <a:p>
            <a:r>
              <a:rPr lang="en-US" dirty="0" err="1"/>
              <a:t>Labov</a:t>
            </a:r>
            <a:r>
              <a:rPr lang="en-US" dirty="0"/>
              <a:t>, William, Sharon Ash, and Charles </a:t>
            </a:r>
            <a:r>
              <a:rPr lang="en-US" dirty="0" err="1"/>
              <a:t>Boberg</a:t>
            </a:r>
            <a:r>
              <a:rPr lang="en-US" dirty="0"/>
              <a:t>.  2006.  </a:t>
            </a:r>
            <a:r>
              <a:rPr lang="en-US" i="1" dirty="0"/>
              <a:t>The Atlas of North American English: Phonetics, Phonology and Sound Change.  A Multimedia Reference Tool</a:t>
            </a:r>
            <a:r>
              <a:rPr lang="en-US" dirty="0"/>
              <a:t>.  Berlin: Mouton de </a:t>
            </a:r>
            <a:r>
              <a:rPr lang="en-US" dirty="0" err="1"/>
              <a:t>Gruyter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Diagrams on slide 14 are taken from: </a:t>
            </a:r>
          </a:p>
          <a:p>
            <a:r>
              <a:rPr lang="en-US" dirty="0"/>
              <a:t>Thomas, Erik R.  Forthcoming.  </a:t>
            </a:r>
            <a:r>
              <a:rPr lang="en-US" dirty="0" err="1" smtClean="0"/>
              <a:t>Sociophonetics</a:t>
            </a:r>
            <a:r>
              <a:rPr lang="en-US" dirty="0" smtClean="0"/>
              <a:t>.  </a:t>
            </a:r>
            <a:r>
              <a:rPr lang="en-US" i="1" dirty="0"/>
              <a:t>The Handbook of Language Variation and Change</a:t>
            </a:r>
            <a:r>
              <a:rPr lang="en-US" dirty="0"/>
              <a:t>.  Ed. J. K. Chambers and Natalie Schilling-Estes. 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edn</a:t>
            </a:r>
            <a:r>
              <a:rPr lang="en-US" dirty="0"/>
              <a:t>.  Oxford, UK/ Malden, MA: Wiley-Blackwell.</a:t>
            </a:r>
            <a:endParaRPr lang="en-US" dirty="0" smtClean="0"/>
          </a:p>
          <a:p>
            <a:r>
              <a:rPr lang="en-US" dirty="0" smtClean="0"/>
              <a:t>Diagrams on slides 24, 25, 27, &amp; 28 are taken from:</a:t>
            </a:r>
          </a:p>
          <a:p>
            <a:r>
              <a:rPr lang="en-US" dirty="0" err="1"/>
              <a:t>Clopper</a:t>
            </a:r>
            <a:r>
              <a:rPr lang="en-US" dirty="0"/>
              <a:t>, Cynthia G.  2009.  Computational methods for normalizing acoustic vowel data for talker differences.  </a:t>
            </a:r>
            <a:r>
              <a:rPr lang="en-US" i="1" dirty="0"/>
              <a:t>Language and Linguistics Compass</a:t>
            </a:r>
            <a:r>
              <a:rPr lang="en-US" dirty="0"/>
              <a:t> 3:1430-42.</a:t>
            </a:r>
            <a:endParaRPr lang="en-US" dirty="0" smtClean="0"/>
          </a:p>
          <a:p>
            <a:r>
              <a:rPr lang="en-US" dirty="0" smtClean="0"/>
              <a:t>Other references:</a:t>
            </a:r>
          </a:p>
          <a:p>
            <a:r>
              <a:rPr lang="en-US" dirty="0" err="1"/>
              <a:t>Labov</a:t>
            </a:r>
            <a:r>
              <a:rPr lang="en-US" dirty="0"/>
              <a:t>, William, </a:t>
            </a:r>
            <a:r>
              <a:rPr lang="en-US" dirty="0" err="1"/>
              <a:t>Malcah</a:t>
            </a:r>
            <a:r>
              <a:rPr lang="en-US" dirty="0"/>
              <a:t> </a:t>
            </a:r>
            <a:r>
              <a:rPr lang="en-US" dirty="0" err="1"/>
              <a:t>Yaeger</a:t>
            </a:r>
            <a:r>
              <a:rPr lang="en-US" dirty="0"/>
              <a:t>, and Richard Steiner.  1972.  </a:t>
            </a:r>
            <a:r>
              <a:rPr lang="en-US" i="1" dirty="0"/>
              <a:t>A Quantitative Study of Sound Change in Progress</a:t>
            </a:r>
            <a:r>
              <a:rPr lang="en-US" dirty="0"/>
              <a:t>.  Philadelphia: U.S. Regional Survey</a:t>
            </a:r>
            <a:r>
              <a:rPr lang="en-US" dirty="0" smtClean="0"/>
              <a:t>.</a:t>
            </a:r>
          </a:p>
          <a:p>
            <a:r>
              <a:rPr lang="en-US" dirty="0" err="1"/>
              <a:t>Peeters</a:t>
            </a:r>
            <a:r>
              <a:rPr lang="en-US" dirty="0"/>
              <a:t>, </a:t>
            </a:r>
            <a:r>
              <a:rPr lang="en-US" dirty="0" err="1"/>
              <a:t>Wilhelmus</a:t>
            </a:r>
            <a:r>
              <a:rPr lang="en-US" dirty="0"/>
              <a:t> Johannes Maria.  1991.  Diphthong dynamics: A cross-linguistic perceptual analysis of temporal patterns in Dutch, English, and German.  Ph.D. dissertation, </a:t>
            </a:r>
            <a:r>
              <a:rPr lang="en-US" dirty="0" err="1"/>
              <a:t>Rijksuniversiteit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Utrecht.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pic>
        <p:nvPicPr>
          <p:cNvPr id="4" name="Picture 3" descr="Fig5_0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4914900" cy="3276600"/>
          </a:xfrm>
          <a:prstGeom prst="rect">
            <a:avLst/>
          </a:prstGeom>
        </p:spPr>
      </p:pic>
      <p:pic>
        <p:nvPicPr>
          <p:cNvPr id="5" name="Picture 4" descr="Fig5_06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657600"/>
            <a:ext cx="48006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351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Know what formant patterns to expect!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300" dirty="0" smtClean="0"/>
              <a:t>F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 and F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 are far apart for high front vowels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F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 and F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 are close together for low back and back rounded vowels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F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 is inversely correlated with height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F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 is directly correlated with advancement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Lip rounding lowers some formant values</a:t>
            </a:r>
            <a:endParaRPr lang="en-US" sz="2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00400" y="1828799"/>
          <a:ext cx="5848350" cy="4889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3409920" imgH="2851200" progId="">
                  <p:embed/>
                </p:oleObj>
              </mc:Choice>
              <mc:Fallback>
                <p:oleObj r:id="rId3" imgW="3409920" imgH="2851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828799"/>
                        <a:ext cx="5848350" cy="4889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measure?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It depends on what you want to show:</a:t>
            </a:r>
          </a:p>
          <a:p>
            <a:r>
              <a:rPr lang="en-US" dirty="0" smtClean="0"/>
              <a:t>Are you looking at vowel shifting patterns?</a:t>
            </a:r>
          </a:p>
          <a:p>
            <a:r>
              <a:rPr lang="en-US" dirty="0" smtClean="0"/>
              <a:t>Are you showing means or individual tokens?</a:t>
            </a:r>
          </a:p>
          <a:p>
            <a:r>
              <a:rPr lang="en-US" dirty="0" smtClean="0"/>
              <a:t>Are you interested in dynamic patterns of vowels?</a:t>
            </a:r>
          </a:p>
          <a:p>
            <a:r>
              <a:rPr lang="en-US" dirty="0" smtClean="0"/>
              <a:t>If so, are you looking at general diphthongization, consonantal transitions, or details of formant trajectories?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need only one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 studies of vowel shifting </a:t>
            </a:r>
          </a:p>
          <a:p>
            <a:r>
              <a:rPr lang="en-US" dirty="0"/>
              <a:t>f</a:t>
            </a:r>
            <a:r>
              <a:rPr lang="en-US" dirty="0" smtClean="0"/>
              <a:t>or comparison of different tokens of a phoneme to check for conditioned </a:t>
            </a:r>
            <a:r>
              <a:rPr lang="en-US" dirty="0" err="1" smtClean="0"/>
              <a:t>allophony</a:t>
            </a:r>
            <a:endParaRPr lang="en-US" dirty="0"/>
          </a:p>
          <a:p>
            <a:r>
              <a:rPr lang="en-US" dirty="0" smtClean="0"/>
              <a:t>for comparison of different tokens to see how much spread there is or if the spread shows a geometric pattern</a:t>
            </a:r>
          </a:p>
          <a:p>
            <a:r>
              <a:rPr lang="en-US" dirty="0" smtClean="0"/>
              <a:t>to see how much different phonemes overlap (especially if a merger is possible)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measure a single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Dead center of the vowel: less subjective than other methods, but 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no good for diphthongs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doesn’t always represent a vowel’s closest approach to its target</a:t>
            </a:r>
          </a:p>
          <a:p>
            <a:r>
              <a:rPr lang="en-US" dirty="0" smtClean="0"/>
              <a:t>Points where F</a:t>
            </a:r>
            <a:r>
              <a:rPr lang="en-US" baseline="-25000" dirty="0" smtClean="0"/>
              <a:t>1</a:t>
            </a:r>
            <a:r>
              <a:rPr lang="en-US" dirty="0" smtClean="0"/>
              <a:t> or F</a:t>
            </a:r>
            <a:r>
              <a:rPr lang="en-US" baseline="-25000" dirty="0" smtClean="0"/>
              <a:t>2</a:t>
            </a:r>
            <a:r>
              <a:rPr lang="en-US" dirty="0" smtClean="0"/>
              <a:t> reach extreme values: 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usually works, but 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problematic if consonantal transition patterns cause the onset or offset to show the most extreme value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extreme F</a:t>
            </a:r>
            <a:r>
              <a:rPr lang="en-US" baseline="-25000" dirty="0" smtClean="0"/>
              <a:t>1</a:t>
            </a:r>
            <a:r>
              <a:rPr lang="en-US" dirty="0" smtClean="0"/>
              <a:t> and F</a:t>
            </a:r>
            <a:r>
              <a:rPr lang="en-US" baseline="-25000" dirty="0" smtClean="0"/>
              <a:t>2</a:t>
            </a:r>
            <a:r>
              <a:rPr lang="en-US" dirty="0" smtClean="0"/>
              <a:t> patterns don’t always match up</a:t>
            </a:r>
          </a:p>
          <a:p>
            <a:r>
              <a:rPr lang="en-US" dirty="0" smtClean="0"/>
              <a:t>In a steady state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if there is a steady state, that is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need more than one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Used to examine dynamic aspects of vowels</a:t>
            </a:r>
          </a:p>
          <a:p>
            <a:r>
              <a:rPr lang="en-US" dirty="0" smtClean="0"/>
              <a:t>Dynamic aspects include: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Diphthongization: usually, you need only two or three points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Transitions to and from neighboring segments; only two or three points are needed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smtClean="0"/>
              <a:t>Sometimes, more local patterns, such as convex/concave patterns, interference from harmonics, etc.; you need a lot of points for these kinds of problems</a:t>
            </a:r>
          </a:p>
          <a:p>
            <a:pPr marL="347472"/>
            <a:r>
              <a:rPr lang="en-US" dirty="0" smtClean="0"/>
              <a:t>Be aware that too much data on one graph becomes hard to read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1432</Words>
  <Application>Microsoft Office PowerPoint</Application>
  <PresentationFormat>On-screen Show (4:3)</PresentationFormat>
  <Paragraphs>154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ENG 528: Language Change Research Seminar</vt:lpstr>
      <vt:lpstr>Duration</vt:lpstr>
      <vt:lpstr>Determining onsets and offsets</vt:lpstr>
      <vt:lpstr>Some Examples</vt:lpstr>
      <vt:lpstr>Know what formant patterns to expect!</vt:lpstr>
      <vt:lpstr>Where do you measure?</vt:lpstr>
      <vt:lpstr>If you need only one point</vt:lpstr>
      <vt:lpstr>Where to measure a single point</vt:lpstr>
      <vt:lpstr>If you need more than one point</vt:lpstr>
      <vt:lpstr>Where to measure multiple points</vt:lpstr>
      <vt:lpstr>An example</vt:lpstr>
      <vt:lpstr>Plotting (1)</vt:lpstr>
      <vt:lpstr>Plotting (2)</vt:lpstr>
      <vt:lpstr>Plotting (3)</vt:lpstr>
      <vt:lpstr>Plotting (4)</vt:lpstr>
      <vt:lpstr>Plotting (4)</vt:lpstr>
      <vt:lpstr>Plotting (5)</vt:lpstr>
      <vt:lpstr>Vowel Normalization (1)</vt:lpstr>
      <vt:lpstr>Vowel Normalization (2)</vt:lpstr>
      <vt:lpstr>Vowel Normalization (3)</vt:lpstr>
      <vt:lpstr>Vowel Normalization (4)</vt:lpstr>
      <vt:lpstr>Vowel Normalization (5)</vt:lpstr>
      <vt:lpstr>Vowel Normalization (6)</vt:lpstr>
      <vt:lpstr>Vowel Normalization (7)</vt:lpstr>
      <vt:lpstr>Vowel Normalization (8)</vt:lpstr>
      <vt:lpstr>Vowel Normalization (9)</vt:lpstr>
      <vt:lpstr>Vowel Normalization (10)</vt:lpstr>
      <vt:lpstr>Vowel Normalization (11)</vt:lpstr>
      <vt:lpstr>Vowel Normalization (12)</vt:lpstr>
      <vt:lpstr>Vowel Quality/Voice Quality Interaction</vt:lpstr>
      <vt:lpstr>Steady-State Patterns (1)</vt:lpstr>
      <vt:lpstr>Steady-State Patterns (2)</vt:lpstr>
      <vt:lpstr>Steady-State Patterns (3)</vt:lpstr>
      <vt:lpstr>Undershoot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 528: Language Change Research Seminar</dc:title>
  <dc:creator>erthomas</dc:creator>
  <cp:lastModifiedBy>erthomas</cp:lastModifiedBy>
  <cp:revision>43</cp:revision>
  <dcterms:created xsi:type="dcterms:W3CDTF">2011-10-01T00:48:58Z</dcterms:created>
  <dcterms:modified xsi:type="dcterms:W3CDTF">2011-12-30T21:04:29Z</dcterms:modified>
</cp:coreProperties>
</file>