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67" r:id="rId10"/>
    <p:sldId id="263" r:id="rId11"/>
    <p:sldId id="265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66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7A23E-80F0-4D7E-BFE1-D8A8EF4B7944}" type="datetimeFigureOut">
              <a:rPr lang="en-US" smtClean="0"/>
              <a:pPr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6E1B3-8F4B-40BF-A07E-C7F575858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 528: Language Change Research Seminar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Articles Relating to Consonantal Analysis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Thomason &amp; Kaufman, </a:t>
            </a:r>
            <a:r>
              <a:rPr lang="en-US" sz="2800" i="1" dirty="0" smtClean="0"/>
              <a:t>Language </a:t>
            </a:r>
            <a:r>
              <a:rPr lang="en-US" sz="2800" i="1" dirty="0"/>
              <a:t>Contact, </a:t>
            </a:r>
            <a:r>
              <a:rPr lang="en-US" sz="2800" i="1" dirty="0" err="1"/>
              <a:t>Creolization</a:t>
            </a:r>
            <a:r>
              <a:rPr lang="en-US" sz="2800" i="1" dirty="0"/>
              <a:t>, and Genetic Linguistics</a:t>
            </a:r>
            <a:r>
              <a:rPr lang="en-US" sz="2800" dirty="0"/>
              <a:t>, chapter 3 </a:t>
            </a:r>
            <a:r>
              <a:rPr lang="en-US" sz="2800" dirty="0" smtClean="0"/>
              <a:t>(</a:t>
            </a:r>
            <a:r>
              <a:rPr lang="en-US" sz="2800" dirty="0"/>
              <a:t>Contact-induced language change: An analytic framework</a:t>
            </a:r>
            <a:r>
              <a:rPr lang="en-US" sz="2800" dirty="0" smtClean="0"/>
              <a:t>) (1)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Background: Two controversies in Historical Linguistics</a:t>
            </a:r>
          </a:p>
          <a:p>
            <a:r>
              <a:rPr lang="en-US" sz="3400" dirty="0" smtClean="0"/>
              <a:t> </a:t>
            </a:r>
          </a:p>
          <a:p>
            <a:pPr lvl="0"/>
            <a:r>
              <a:rPr lang="en-US" sz="3400" dirty="0" smtClean="0"/>
              <a:t>1.  Genetic vs. mixed as primary sources of languages</a:t>
            </a:r>
          </a:p>
          <a:p>
            <a:pPr marL="800100">
              <a:buFont typeface="Wingdings" pitchFamily="2" charset="2"/>
              <a:buChar char="§"/>
            </a:pPr>
            <a:r>
              <a:rPr lang="en-US" sz="3400" dirty="0" smtClean="0"/>
              <a:t>Max </a:t>
            </a:r>
            <a:r>
              <a:rPr lang="en-US" sz="3400" dirty="0" err="1" smtClean="0"/>
              <a:t>Müller</a:t>
            </a:r>
            <a:r>
              <a:rPr lang="en-US" sz="3400" dirty="0" smtClean="0"/>
              <a:t> (1871): “There is no mixed language.”</a:t>
            </a:r>
          </a:p>
          <a:p>
            <a:pPr marL="800100">
              <a:buFont typeface="Wingdings" pitchFamily="2" charset="2"/>
              <a:buChar char="§"/>
            </a:pPr>
            <a:r>
              <a:rPr lang="en-US" sz="3400" dirty="0" smtClean="0"/>
              <a:t>Hugo </a:t>
            </a:r>
            <a:r>
              <a:rPr lang="en-US" sz="3400" dirty="0" err="1" smtClean="0"/>
              <a:t>Schuchart</a:t>
            </a:r>
            <a:r>
              <a:rPr lang="en-US" sz="3400" dirty="0" smtClean="0"/>
              <a:t> (1884): “There is no fully unmixed language.”</a:t>
            </a:r>
          </a:p>
          <a:p>
            <a:r>
              <a:rPr lang="en-US" sz="3400" dirty="0" smtClean="0"/>
              <a:t> Thomason &amp; Kaufman think that most languages show some foreign influence somewhere in their history.</a:t>
            </a:r>
          </a:p>
          <a:p>
            <a:r>
              <a:rPr lang="en-US" sz="3400" dirty="0" smtClean="0"/>
              <a:t> </a:t>
            </a:r>
          </a:p>
          <a:p>
            <a:pPr lvl="0"/>
            <a:r>
              <a:rPr lang="en-US" sz="3400" dirty="0" smtClean="0"/>
              <a:t>2.  Can you distinguish foreign vs. genetic influences?</a:t>
            </a:r>
          </a:p>
          <a:p>
            <a:r>
              <a:rPr lang="en-US" sz="3400" dirty="0" smtClean="0"/>
              <a:t>Morphology and core vocabulary were once touted as impervious to foreign influence, but Thomason &amp; Kaufman say that there are plenty of counterexamples.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Thomason &amp; Kaufman, </a:t>
            </a:r>
            <a:r>
              <a:rPr lang="en-US" sz="2400" i="1" dirty="0" smtClean="0"/>
              <a:t>Language Contact, </a:t>
            </a:r>
            <a:r>
              <a:rPr lang="en-US" sz="2400" i="1" dirty="0" err="1" smtClean="0"/>
              <a:t>Creolization</a:t>
            </a:r>
            <a:r>
              <a:rPr lang="en-US" sz="2400" i="1" dirty="0" smtClean="0"/>
              <a:t>, and Genetic Linguistics</a:t>
            </a:r>
            <a:r>
              <a:rPr lang="en-US" sz="2400" dirty="0" smtClean="0"/>
              <a:t>, chapter 3 (Contact-induced language change: An analytic framework) (2)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Another point they make before chapter 3 is that linguistic constraints don’t explain transfer patterns.  </a:t>
            </a:r>
          </a:p>
          <a:p>
            <a:pPr marL="800100">
              <a:buFont typeface="Wingdings" pitchFamily="2" charset="2"/>
              <a:buChar char="§"/>
            </a:pPr>
            <a:r>
              <a:rPr lang="en-US" dirty="0" smtClean="0"/>
              <a:t>E.g., the proposal that free morphemes are favored over affixation.</a:t>
            </a:r>
          </a:p>
          <a:p>
            <a:pPr marL="800100">
              <a:buFont typeface="Wingdings" pitchFamily="2" charset="2"/>
              <a:buChar char="§"/>
            </a:pPr>
            <a:r>
              <a:rPr lang="en-US" dirty="0" smtClean="0"/>
              <a:t>	</a:t>
            </a:r>
            <a:r>
              <a:rPr lang="en-US" dirty="0" err="1" smtClean="0"/>
              <a:t>Markedness</a:t>
            </a:r>
            <a:r>
              <a:rPr lang="en-US" dirty="0" smtClean="0"/>
              <a:t> is also often cited as a linguistic factor.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Thomason &amp; Kaufman say that it’s social factors that determine the outcome, not linguistic factors.  (E.g., the intensity of contact or the relationship of speakers of the two languages.)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Thomason &amp; Kaufman, </a:t>
            </a:r>
            <a:r>
              <a:rPr lang="en-US" sz="2400" i="1" dirty="0" smtClean="0"/>
              <a:t>Language Contact, </a:t>
            </a:r>
            <a:r>
              <a:rPr lang="en-US" sz="2400" i="1" dirty="0" err="1" smtClean="0"/>
              <a:t>Creolization</a:t>
            </a:r>
            <a:r>
              <a:rPr lang="en-US" sz="2400" i="1" dirty="0" smtClean="0"/>
              <a:t>, and Genetic Linguistics</a:t>
            </a:r>
            <a:r>
              <a:rPr lang="en-US" sz="2400" dirty="0" smtClean="0"/>
              <a:t>, chapter 3 (Contact-induced language change: An analytic framework) (3)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Borrowing</a:t>
            </a:r>
            <a:r>
              <a:rPr lang="en-US" dirty="0" smtClean="0"/>
              <a:t>: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language </a:t>
            </a:r>
            <a:r>
              <a:rPr lang="en-US" u="sng" dirty="0" smtClean="0"/>
              <a:t>maintenance</a:t>
            </a:r>
            <a:r>
              <a:rPr lang="en-US" dirty="0" smtClean="0"/>
              <a:t>: no shift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lexicon is affected first: words are borrowed (think of English)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extensive structural borrowing may happen slowly, over several hundred years (but it doesn’t have to—Thomason has changed her mind since she wrote the book).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Thomason &amp; Kaufman, </a:t>
            </a:r>
            <a:r>
              <a:rPr lang="en-US" sz="2800" i="1" dirty="0" smtClean="0"/>
              <a:t>Language Contact, </a:t>
            </a:r>
            <a:r>
              <a:rPr lang="en-US" sz="2800" i="1" dirty="0" err="1" smtClean="0"/>
              <a:t>Creolization</a:t>
            </a:r>
            <a:r>
              <a:rPr lang="en-US" sz="2800" i="1" dirty="0" smtClean="0"/>
              <a:t>, and Genetic Linguistics</a:t>
            </a:r>
            <a:r>
              <a:rPr lang="en-US" sz="2800" dirty="0" smtClean="0"/>
              <a:t>, chapter 3 (Contact-induced language change: An analytic framework) (4)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smtClean="0"/>
              <a:t>(Substratum) Interference</a:t>
            </a:r>
            <a:r>
              <a:rPr lang="en-US" dirty="0" smtClean="0"/>
              <a:t>: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language </a:t>
            </a:r>
            <a:r>
              <a:rPr lang="en-US" u="sng" dirty="0" smtClean="0"/>
              <a:t>shift</a:t>
            </a:r>
            <a:endParaRPr lang="en-US" dirty="0" smtClean="0"/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lexicon is affected least: phonological and </a:t>
            </a:r>
            <a:r>
              <a:rPr lang="en-US" dirty="0" err="1" smtClean="0"/>
              <a:t>morphosyntactic</a:t>
            </a:r>
            <a:r>
              <a:rPr lang="en-US" dirty="0" smtClean="0"/>
              <a:t> influences are stronger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may happen quickly, as fast as one generation; the faster it happens, the greater the amount of interference.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Note the old mistake that a lack of borrowings means that there wasn’t any substratum.  </a:t>
            </a:r>
          </a:p>
          <a:p>
            <a:r>
              <a:rPr lang="en-US" dirty="0" smtClean="0"/>
              <a:t>Example: Indic (Indo-European) and Dravidian.  There was a prehistoric shift from Dravidian languages to Indic in northern India.  </a:t>
            </a:r>
          </a:p>
          <a:p>
            <a:r>
              <a:rPr lang="en-US" dirty="0" smtClean="0"/>
              <a:t>The result was that Indic languages now show phonological influences like the retroflex-vs.-dental distinction; the surviving Dravidian languages mostly show just borrowed words.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Thomason &amp; Kaufman, </a:t>
            </a:r>
            <a:r>
              <a:rPr lang="en-US" sz="2800" i="1" dirty="0" smtClean="0"/>
              <a:t>Language Contact, </a:t>
            </a:r>
            <a:r>
              <a:rPr lang="en-US" sz="2800" i="1" dirty="0" err="1" smtClean="0"/>
              <a:t>Creolization</a:t>
            </a:r>
            <a:r>
              <a:rPr lang="en-US" sz="2800" i="1" dirty="0" smtClean="0"/>
              <a:t>, and Genetic Linguistics</a:t>
            </a:r>
            <a:r>
              <a:rPr lang="en-US" sz="2800" dirty="0" smtClean="0"/>
              <a:t>, chapter 3 (Contact-induced language change: An analytic framework) (5)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So, what about linguistic factors?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They discuss two: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i="1" dirty="0" err="1" smtClean="0"/>
              <a:t>Markedness</a:t>
            </a:r>
            <a:r>
              <a:rPr lang="en-US" dirty="0" smtClean="0"/>
              <a:t>:  Generally, less marked features will win out, but it depends.  They say </a:t>
            </a:r>
            <a:r>
              <a:rPr lang="en-US" dirty="0" err="1" smtClean="0"/>
              <a:t>markedness</a:t>
            </a:r>
            <a:r>
              <a:rPr lang="en-US" dirty="0" smtClean="0"/>
              <a:t> is more important for interference than for borrowing, and very important for </a:t>
            </a:r>
            <a:r>
              <a:rPr lang="en-US" dirty="0" err="1" smtClean="0"/>
              <a:t>pidginization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i="1" dirty="0" smtClean="0"/>
              <a:t>Typological Distance</a:t>
            </a:r>
            <a:r>
              <a:rPr lang="en-US" dirty="0" smtClean="0"/>
              <a:t>:  (Equally important for borrowing and interference.)  It’s been proposed that greater similarity between the two languages leads to more morphological interference.  Thomason &amp; Kaufman say that there’s some evidence to support that, but they don’t think that typological similarity promotes interference in general.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Thomason &amp; Kaufman, </a:t>
            </a:r>
            <a:r>
              <a:rPr lang="en-US" sz="2400" i="1" dirty="0" smtClean="0"/>
              <a:t>Language Contact, </a:t>
            </a:r>
            <a:r>
              <a:rPr lang="en-US" sz="2400" i="1" dirty="0" err="1" smtClean="0"/>
              <a:t>Creolization</a:t>
            </a:r>
            <a:r>
              <a:rPr lang="en-US" sz="2400" i="1" dirty="0" smtClean="0"/>
              <a:t>, and Genetic Linguistics</a:t>
            </a:r>
            <a:r>
              <a:rPr lang="en-US" sz="2400" dirty="0" smtClean="0"/>
              <a:t>, chapter 3 (Contact-induced language change: An analytic framework) (6)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Thomason &amp; Kaufman mention that you don’t need an exact match to attribute a feature to interference—some things get blurred in the translation.  </a:t>
            </a:r>
          </a:p>
          <a:p>
            <a:r>
              <a:rPr lang="en-US" dirty="0" smtClean="0"/>
              <a:t>E.g., The pattern of the loss of the copula in Russian doesn’t match the Uralic pattern exactly, but that shouldn’t rule out a Uralic substratum, even though some historical linguists have thought so.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Thomason &amp; Kaufman, </a:t>
            </a:r>
            <a:r>
              <a:rPr lang="en-US" sz="2400" i="1" dirty="0" smtClean="0"/>
              <a:t>Language Contact, </a:t>
            </a:r>
            <a:r>
              <a:rPr lang="en-US" sz="2400" i="1" dirty="0" err="1" smtClean="0"/>
              <a:t>Creolization</a:t>
            </a:r>
            <a:r>
              <a:rPr lang="en-US" sz="2400" i="1" dirty="0" smtClean="0"/>
              <a:t>, and Genetic Linguistics</a:t>
            </a:r>
            <a:r>
              <a:rPr lang="en-US" sz="2400" dirty="0" smtClean="0"/>
              <a:t>, chapter 3 (Contact-induced language change: An analytic framework) (7)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final point from Chapter 3:</a:t>
            </a:r>
          </a:p>
          <a:p>
            <a:pPr marL="800100">
              <a:buFont typeface="Wingdings" pitchFamily="2" charset="2"/>
              <a:buChar char="§"/>
            </a:pPr>
            <a:r>
              <a:rPr lang="en-US" dirty="0" smtClean="0"/>
              <a:t>	p. 59: “Since even the most natural changes often fail to occur, it is always appropriate to ask why a particular change happened when it did.”</a:t>
            </a:r>
          </a:p>
          <a:p>
            <a:r>
              <a:rPr lang="en-US" dirty="0" smtClean="0"/>
              <a:t>Keep that in mind.  Later in the semester, we’ll compare that with what John </a:t>
            </a:r>
            <a:r>
              <a:rPr lang="en-US" dirty="0" err="1" smtClean="0"/>
              <a:t>Ohala</a:t>
            </a:r>
            <a:r>
              <a:rPr lang="en-US" dirty="0" smtClean="0"/>
              <a:t> and </a:t>
            </a:r>
            <a:r>
              <a:rPr lang="en-US" dirty="0" err="1" smtClean="0"/>
              <a:t>Uriel</a:t>
            </a:r>
            <a:r>
              <a:rPr lang="en-US" dirty="0" smtClean="0"/>
              <a:t> </a:t>
            </a:r>
            <a:r>
              <a:rPr lang="en-US" dirty="0" err="1" smtClean="0"/>
              <a:t>Weinreich</a:t>
            </a:r>
            <a:r>
              <a:rPr lang="en-US" dirty="0" smtClean="0"/>
              <a:t> et al. say about the same issue.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Interference in American 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Ruth </a:t>
            </a:r>
            <a:r>
              <a:rPr lang="en-US" dirty="0" err="1" smtClean="0"/>
              <a:t>Herold’s</a:t>
            </a:r>
            <a:r>
              <a:rPr lang="en-US" dirty="0" smtClean="0"/>
              <a:t> study of the merger of /</a:t>
            </a:r>
            <a:r>
              <a:rPr lang="en-US" dirty="0" smtClean="0">
                <a:sym typeface="SILDoulosIPA"/>
              </a:rPr>
              <a:t></a:t>
            </a:r>
            <a:r>
              <a:rPr lang="en-US" dirty="0" smtClean="0"/>
              <a:t>/ and /</a:t>
            </a:r>
            <a:r>
              <a:rPr lang="en-US" dirty="0" smtClean="0">
                <a:sym typeface="SILDoulosIPA"/>
              </a:rPr>
              <a:t></a:t>
            </a:r>
            <a:r>
              <a:rPr lang="en-US" dirty="0" smtClean="0"/>
              <a:t>/ in northeastern Pennsylvania.  The merger popped up where there were lots of Slavic immigrants, which was where there was lots of anthracite coal mining.</a:t>
            </a:r>
          </a:p>
          <a:p>
            <a:r>
              <a:rPr lang="en-US" u="sng" dirty="0" smtClean="0"/>
              <a:t>German and Scandinavian</a:t>
            </a:r>
            <a:r>
              <a:rPr lang="en-US" dirty="0" smtClean="0"/>
              <a:t>: mostly in Pennsylvania and the Upper Midwest.  </a:t>
            </a:r>
          </a:p>
          <a:p>
            <a:pPr marL="800100">
              <a:buFont typeface="Wingdings" pitchFamily="2" charset="2"/>
              <a:buChar char="§"/>
            </a:pPr>
            <a:r>
              <a:rPr lang="en-US" dirty="0" err="1" smtClean="0"/>
              <a:t>Monophthongal</a:t>
            </a:r>
            <a:r>
              <a:rPr lang="en-US" dirty="0" smtClean="0"/>
              <a:t> /e/ and /o/: phonological interference.</a:t>
            </a:r>
          </a:p>
          <a:p>
            <a:pPr marL="800100">
              <a:buFont typeface="Wingdings" pitchFamily="2" charset="2"/>
              <a:buChar char="§"/>
            </a:pPr>
            <a:r>
              <a:rPr lang="en-US" dirty="0" smtClean="0"/>
              <a:t>	“Do you want to come with?”: </a:t>
            </a:r>
            <a:r>
              <a:rPr lang="en-US" dirty="0" err="1" smtClean="0"/>
              <a:t>morphosyntactic</a:t>
            </a:r>
            <a:r>
              <a:rPr lang="en-US" dirty="0" smtClean="0"/>
              <a:t> interference.</a:t>
            </a:r>
          </a:p>
          <a:p>
            <a:r>
              <a:rPr lang="en-US" u="sng" dirty="0" smtClean="0"/>
              <a:t>Mexican American English</a:t>
            </a:r>
            <a:r>
              <a:rPr lang="en-US" dirty="0" smtClean="0"/>
              <a:t>: the most noticeable traits of Hispanic English are phonological.</a:t>
            </a:r>
          </a:p>
          <a:p>
            <a:pPr marL="800100">
              <a:buFont typeface="Wingdings" pitchFamily="2" charset="2"/>
              <a:buChar char="§"/>
            </a:pPr>
            <a:r>
              <a:rPr lang="en-US" dirty="0" smtClean="0"/>
              <a:t>There are just a few </a:t>
            </a:r>
            <a:r>
              <a:rPr lang="en-US" dirty="0" err="1" smtClean="0"/>
              <a:t>morphosyntactic</a:t>
            </a:r>
            <a:r>
              <a:rPr lang="en-US" dirty="0" smtClean="0"/>
              <a:t> interference features, e.g. the high incidence of multiple negation.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Dialect Mixture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The best source on this topic is Peter </a:t>
            </a:r>
            <a:r>
              <a:rPr lang="en-US" dirty="0" err="1" smtClean="0"/>
              <a:t>Trudgill’s</a:t>
            </a:r>
            <a:r>
              <a:rPr lang="en-US" dirty="0" smtClean="0"/>
              <a:t> </a:t>
            </a:r>
            <a:r>
              <a:rPr lang="en-US" i="1" dirty="0" smtClean="0"/>
              <a:t>Dialects in Contact</a:t>
            </a:r>
            <a:r>
              <a:rPr lang="en-US" dirty="0" smtClean="0"/>
              <a:t>.  Paul </a:t>
            </a:r>
            <a:r>
              <a:rPr lang="en-US" dirty="0" err="1" smtClean="0"/>
              <a:t>Kerswill</a:t>
            </a:r>
            <a:r>
              <a:rPr lang="en-US" dirty="0" smtClean="0"/>
              <a:t> </a:t>
            </a:r>
            <a:r>
              <a:rPr lang="en-US" dirty="0" smtClean="0"/>
              <a:t>and Ann Williams have </a:t>
            </a:r>
            <a:r>
              <a:rPr lang="en-US" dirty="0" smtClean="0"/>
              <a:t>also done some excellent work.</a:t>
            </a:r>
          </a:p>
          <a:p>
            <a:endParaRPr lang="en-US" dirty="0" smtClean="0"/>
          </a:p>
          <a:p>
            <a:r>
              <a:rPr lang="en-US" dirty="0" err="1" smtClean="0"/>
              <a:t>Trudgill</a:t>
            </a:r>
            <a:r>
              <a:rPr lang="en-US" dirty="0" smtClean="0"/>
              <a:t> described documented cases of dialect mixture in </a:t>
            </a:r>
            <a:r>
              <a:rPr lang="en-US" dirty="0" err="1" smtClean="0"/>
              <a:t>Høyanger</a:t>
            </a:r>
            <a:r>
              <a:rPr lang="en-US" dirty="0" smtClean="0"/>
              <a:t> (a “new town” in Norway) and in Hindi colonies in Fiji and Trinidad.  He then applied the model to several historical cases, most notably Australia.</a:t>
            </a:r>
          </a:p>
          <a:p>
            <a:endParaRPr lang="en-US" dirty="0" smtClean="0"/>
          </a:p>
          <a:p>
            <a:r>
              <a:rPr lang="en-US" dirty="0" smtClean="0"/>
              <a:t>For Australia, he noted that several scholars have said that it’s just transplanted London Cockney English.  It does resemble Cockney (or maybe 19</a:t>
            </a:r>
            <a:r>
              <a:rPr lang="en-US" baseline="30000" dirty="0" smtClean="0"/>
              <a:t>th</a:t>
            </a:r>
            <a:r>
              <a:rPr lang="en-US" dirty="0" smtClean="0"/>
              <a:t>-century Cockney) in several respects.  However, there are a few things that don’t add up.  Most notable is that the “broad a” of </a:t>
            </a:r>
            <a:r>
              <a:rPr lang="en-US" i="1" dirty="0" smtClean="0"/>
              <a:t>car, start, past, half</a:t>
            </a:r>
            <a:r>
              <a:rPr lang="en-US" dirty="0" smtClean="0"/>
              <a:t>, etc. is pronounced [a], not [</a:t>
            </a:r>
            <a:r>
              <a:rPr lang="en-US" dirty="0" smtClean="0">
                <a:sym typeface="SILDoulosIPA"/>
              </a:rPr>
              <a:t></a:t>
            </a:r>
            <a:r>
              <a:rPr lang="en-US" dirty="0" smtClean="0"/>
              <a:t>], in Australian English.  (Cockney has [</a:t>
            </a:r>
            <a:r>
              <a:rPr lang="en-US" dirty="0" smtClean="0">
                <a:sym typeface="SILDoulosIPA"/>
              </a:rPr>
              <a:t></a:t>
            </a:r>
            <a:r>
              <a:rPr lang="en-US" dirty="0" smtClean="0"/>
              <a:t>] and had it by the early 19</a:t>
            </a:r>
            <a:r>
              <a:rPr lang="en-US" baseline="30000" dirty="0" smtClean="0"/>
              <a:t>th</a:t>
            </a:r>
            <a:r>
              <a:rPr lang="en-US" dirty="0" smtClean="0"/>
              <a:t> century, when Australian English was being formed, but lots of other dialects in southern England had [a] and some still do today.)  </a:t>
            </a:r>
          </a:p>
          <a:p>
            <a:endParaRPr lang="en-US" dirty="0" smtClean="0"/>
          </a:p>
          <a:p>
            <a:r>
              <a:rPr lang="en-US" dirty="0" err="1" smtClean="0"/>
              <a:t>Trudgill</a:t>
            </a:r>
            <a:r>
              <a:rPr lang="en-US" dirty="0" smtClean="0"/>
              <a:t> thought that that indicated that Australian English resulted from the </a:t>
            </a:r>
            <a:r>
              <a:rPr lang="en-US" i="1" dirty="0" err="1" smtClean="0"/>
              <a:t>koineization</a:t>
            </a:r>
            <a:r>
              <a:rPr lang="en-US" dirty="0" smtClean="0"/>
              <a:t> of southern English dialects in general, not from Cockney in particular.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Dialect Mixture: Paul </a:t>
            </a:r>
            <a:r>
              <a:rPr lang="en-US" dirty="0" err="1" smtClean="0"/>
              <a:t>Kerswill</a:t>
            </a:r>
            <a:r>
              <a:rPr lang="en-US" dirty="0" smtClean="0"/>
              <a:t> and Ann Williams’s </a:t>
            </a:r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All except rule three were stated earlier by </a:t>
            </a:r>
            <a:r>
              <a:rPr lang="en-US" dirty="0" err="1" smtClean="0"/>
              <a:t>Trudgill</a:t>
            </a:r>
            <a:r>
              <a:rPr lang="en-US" dirty="0" smtClean="0"/>
              <a:t>:</a:t>
            </a:r>
          </a:p>
          <a:p>
            <a:pPr marL="971550" lvl="0" indent="-514350">
              <a:buFont typeface="+mj-lt"/>
              <a:buAutoNum type="arabicPeriod"/>
            </a:pPr>
            <a:r>
              <a:rPr lang="en-US" dirty="0" smtClean="0"/>
              <a:t>Phonologically and lexically simple features are adopted.</a:t>
            </a:r>
          </a:p>
          <a:p>
            <a:pPr marL="971550" lvl="0" indent="-514350">
              <a:buFont typeface="+mj-lt"/>
              <a:buAutoNum type="arabicPeriod"/>
            </a:pPr>
            <a:r>
              <a:rPr lang="en-US" dirty="0" smtClean="0"/>
              <a:t>Majority rather than minority forms found in the mix win out.</a:t>
            </a:r>
          </a:p>
          <a:p>
            <a:pPr marL="971550" lvl="0" indent="-514350">
              <a:buFont typeface="+mj-lt"/>
              <a:buAutoNum type="arabicPeriod"/>
            </a:pPr>
            <a:r>
              <a:rPr lang="en-US" dirty="0" smtClean="0"/>
              <a:t>Marked regional forms are disfavored.</a:t>
            </a:r>
          </a:p>
          <a:p>
            <a:pPr marL="971550" lvl="0" indent="-514350">
              <a:buFont typeface="+mj-lt"/>
              <a:buAutoNum type="arabicPeriod"/>
            </a:pPr>
            <a:r>
              <a:rPr lang="en-US" dirty="0" smtClean="0"/>
              <a:t>There is a move from diffuseness to focusing.</a:t>
            </a:r>
          </a:p>
          <a:p>
            <a:pPr marL="971550" lvl="0" indent="-514350">
              <a:buFont typeface="+mj-lt"/>
              <a:buAutoNum type="arabicPeriod"/>
            </a:pPr>
            <a:r>
              <a:rPr lang="en-US" dirty="0" smtClean="0"/>
              <a:t>There is no normal historical continuity with the locality, either socially or linguistically.  As a result, all first generation speakers are oriented toward language varieties originating elsewhere.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Docherty &amp; </a:t>
            </a:r>
            <a:r>
              <a:rPr lang="en-US" sz="3000" dirty="0" err="1"/>
              <a:t>Foulkes</a:t>
            </a:r>
            <a:r>
              <a:rPr lang="en-US" sz="3000" dirty="0"/>
              <a:t>, “Derby and Newcastle: </a:t>
            </a:r>
            <a:r>
              <a:rPr lang="en-US" sz="3000" dirty="0" smtClean="0"/>
              <a:t>instrumental </a:t>
            </a:r>
            <a:r>
              <a:rPr lang="en-US" sz="3000" dirty="0"/>
              <a:t>phonetics and </a:t>
            </a:r>
            <a:r>
              <a:rPr lang="en-US" sz="3000" dirty="0" err="1" smtClean="0"/>
              <a:t>variationist</a:t>
            </a:r>
            <a:r>
              <a:rPr lang="en-US" sz="3000" dirty="0" smtClean="0"/>
              <a:t> </a:t>
            </a:r>
            <a:r>
              <a:rPr lang="en-US" sz="3000" dirty="0"/>
              <a:t>studies</a:t>
            </a:r>
            <a:r>
              <a:rPr lang="en-US" sz="3000" dirty="0" smtClean="0"/>
              <a:t>” (1)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They start out by giving an overview of Derby, Derby vowels, and Derby consonants.  (Newcastle had been covered in the preceding chapter</a:t>
            </a:r>
            <a:r>
              <a:rPr lang="en-US" dirty="0" smtClean="0"/>
              <a:t>.)</a:t>
            </a:r>
          </a:p>
          <a:p>
            <a:r>
              <a:rPr lang="en-US" dirty="0"/>
              <a:t>Then they critique sociolinguistic work:</a:t>
            </a:r>
          </a:p>
          <a:p>
            <a:r>
              <a:rPr lang="en-US" dirty="0"/>
              <a:t>Consonants are almost entirely neglected, in large part because:</a:t>
            </a:r>
          </a:p>
          <a:p>
            <a:pPr marL="804672" lvl="0">
              <a:buFont typeface="Wingdings" pitchFamily="2" charset="2"/>
              <a:buChar char="§"/>
            </a:pPr>
            <a:r>
              <a:rPr lang="en-US" dirty="0"/>
              <a:t>auditory analysis is </a:t>
            </a:r>
            <a:r>
              <a:rPr lang="en-US" dirty="0" smtClean="0"/>
              <a:t>thought to be sufficiently </a:t>
            </a:r>
            <a:r>
              <a:rPr lang="en-US" dirty="0"/>
              <a:t>good (well, maybe)</a:t>
            </a:r>
          </a:p>
          <a:p>
            <a:pPr marL="804672" lvl="0">
              <a:buFont typeface="Wingdings" pitchFamily="2" charset="2"/>
              <a:buChar char="§"/>
            </a:pPr>
            <a:r>
              <a:rPr lang="en-US" dirty="0"/>
              <a:t>theory—e.g., vowel shifting principles—has focused on </a:t>
            </a:r>
            <a:r>
              <a:rPr lang="en-US" dirty="0" smtClean="0"/>
              <a:t>vowels (</a:t>
            </a:r>
            <a:r>
              <a:rPr lang="en-US" dirty="0"/>
              <a:t>t</a:t>
            </a:r>
            <a:r>
              <a:rPr lang="en-US" dirty="0" smtClean="0"/>
              <a:t>hat would be </a:t>
            </a:r>
            <a:r>
              <a:rPr lang="en-US" dirty="0" err="1" smtClean="0"/>
              <a:t>Labov</a:t>
            </a:r>
            <a:r>
              <a:rPr lang="en-US" dirty="0" smtClean="0"/>
              <a:t> they’re talking about)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Dialect Mixture in American English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Texas Anglos: Southern features waning in big urban centers</a:t>
            </a:r>
          </a:p>
          <a:p>
            <a:r>
              <a:rPr lang="en-US" sz="2400" dirty="0" smtClean="0"/>
              <a:t>Goes right back to </a:t>
            </a:r>
            <a:r>
              <a:rPr lang="en-US" sz="2400" dirty="0" err="1" smtClean="0"/>
              <a:t>Kerswill</a:t>
            </a:r>
            <a:r>
              <a:rPr lang="en-US" sz="2400" dirty="0" smtClean="0"/>
              <a:t> and Williams’s </a:t>
            </a:r>
            <a:r>
              <a:rPr lang="en-US" sz="2400" dirty="0" smtClean="0"/>
              <a:t>rules</a:t>
            </a:r>
            <a:endParaRPr lang="en-US" sz="2400" dirty="0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14600"/>
            <a:ext cx="6172200" cy="476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Dialect Mixture in American English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this apply to the Triangle?</a:t>
            </a:r>
          </a:p>
          <a:p>
            <a:r>
              <a:rPr lang="en-US" dirty="0" smtClean="0"/>
              <a:t>Which communities in the Triangle might be subject to more or less dialect leveling?</a:t>
            </a:r>
          </a:p>
          <a:p>
            <a:r>
              <a:rPr lang="en-US" dirty="0" smtClean="0"/>
              <a:t>How are different ethnic communities affected?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84350"/>
          </a:xfrm>
        </p:spPr>
        <p:txBody>
          <a:bodyPr>
            <a:noAutofit/>
          </a:bodyPr>
          <a:lstStyle/>
          <a:p>
            <a:r>
              <a:rPr lang="en-US" sz="3200" dirty="0" smtClean="0"/>
              <a:t>Dialect Mixture in American English (3)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/>
          <a:p>
            <a:r>
              <a:rPr lang="en-US" sz="2800" dirty="0" smtClean="0"/>
              <a:t>Fudging along a dialect boundary</a:t>
            </a:r>
          </a:p>
          <a:p>
            <a:endParaRPr lang="en-US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638425" y="685800"/>
          <a:ext cx="6480810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r:id="rId3" imgW="3067200" imgH="2921760" progId="">
                  <p:embed/>
                </p:oleObj>
              </mc:Choice>
              <mc:Fallback>
                <p:oleObj r:id="rId3" imgW="3067200" imgH="29217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8425" y="685800"/>
                        <a:ext cx="6480810" cy="617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Vowel Plot Fun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8200" y="940305"/>
          <a:ext cx="7315200" cy="6146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3348000" imgH="2813760" progId="">
                  <p:embed/>
                </p:oleObj>
              </mc:Choice>
              <mc:Fallback>
                <p:oleObj r:id="rId3" imgW="3348000" imgH="28137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40305"/>
                        <a:ext cx="7315200" cy="61462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50838" indent="-350838"/>
            <a:r>
              <a:rPr lang="en-US" dirty="0" smtClean="0"/>
              <a:t>The diagram on slide 20 is taken from:</a:t>
            </a:r>
          </a:p>
          <a:p>
            <a:pPr marL="350838" indent="-350838"/>
            <a:r>
              <a:rPr lang="en-US" dirty="0"/>
              <a:t>Thomas, Erik R.  1997.  A rural/metropolitan split in the speech of Texas Anglos.  </a:t>
            </a:r>
            <a:r>
              <a:rPr lang="en-US" i="1" dirty="0"/>
              <a:t>Language Variation and Change</a:t>
            </a:r>
            <a:r>
              <a:rPr lang="en-US" dirty="0"/>
              <a:t> 9:309-32.</a:t>
            </a:r>
          </a:p>
          <a:p>
            <a:pPr marL="350838" indent="-350838"/>
            <a:r>
              <a:rPr lang="en-US" dirty="0" smtClean="0"/>
              <a:t>The diagram on slide 22 is taken from: </a:t>
            </a:r>
          </a:p>
          <a:p>
            <a:pPr marL="350838" indent="-350838"/>
            <a:r>
              <a:rPr lang="en-US" dirty="0" smtClean="0"/>
              <a:t>Thomas, Erik R. 2010.  A longitudinal analysis of the durability of the Northern-Midland dialect boundary in Ohio.  </a:t>
            </a:r>
            <a:r>
              <a:rPr lang="en-US" i="1" dirty="0" smtClean="0"/>
              <a:t>American Speech</a:t>
            </a:r>
            <a:r>
              <a:rPr lang="en-US" dirty="0" smtClean="0"/>
              <a:t> 85:375-430.</a:t>
            </a:r>
          </a:p>
          <a:p>
            <a:pPr marL="350838" indent="-350838"/>
            <a:r>
              <a:rPr lang="en-US" dirty="0" smtClean="0"/>
              <a:t>Other references: </a:t>
            </a:r>
          </a:p>
          <a:p>
            <a:pPr marL="350838" indent="-350838"/>
            <a:r>
              <a:rPr lang="en-US" dirty="0" smtClean="0"/>
              <a:t>Docherty</a:t>
            </a:r>
            <a:r>
              <a:rPr lang="en-US" dirty="0"/>
              <a:t>, Gerard J., and Paul </a:t>
            </a:r>
            <a:r>
              <a:rPr lang="en-US" dirty="0" err="1"/>
              <a:t>Foulkes</a:t>
            </a:r>
            <a:r>
              <a:rPr lang="en-US" dirty="0"/>
              <a:t>.  1999.  Derby and Newcastle: Instrumental phonetics and </a:t>
            </a:r>
            <a:r>
              <a:rPr lang="en-US" dirty="0" err="1"/>
              <a:t>variationist</a:t>
            </a:r>
            <a:r>
              <a:rPr lang="en-US" dirty="0"/>
              <a:t> studies.  In Paul </a:t>
            </a:r>
            <a:r>
              <a:rPr lang="en-US" dirty="0" err="1"/>
              <a:t>Foulkes</a:t>
            </a:r>
            <a:r>
              <a:rPr lang="en-US" dirty="0"/>
              <a:t> and Gerard J. Docherty (eds.), </a:t>
            </a:r>
            <a:r>
              <a:rPr lang="en-US" i="1" dirty="0"/>
              <a:t>Urban Voices: Accent Studies in the British Isles</a:t>
            </a:r>
            <a:r>
              <a:rPr lang="en-US" dirty="0"/>
              <a:t>, 47-71.  London: Arnold.</a:t>
            </a:r>
          </a:p>
          <a:p>
            <a:pPr marL="350838" indent="-350838"/>
            <a:r>
              <a:rPr lang="en-US" dirty="0" err="1"/>
              <a:t>Fourakis</a:t>
            </a:r>
            <a:r>
              <a:rPr lang="en-US" dirty="0"/>
              <a:t>, </a:t>
            </a:r>
            <a:r>
              <a:rPr lang="en-US" dirty="0" err="1"/>
              <a:t>Marios</a:t>
            </a:r>
            <a:r>
              <a:rPr lang="en-US" dirty="0"/>
              <a:t>, and Robert Port.  1986.  Stop epenthesis in English.  </a:t>
            </a:r>
            <a:r>
              <a:rPr lang="en-US" i="1" dirty="0"/>
              <a:t>Journal of </a:t>
            </a:r>
            <a:r>
              <a:rPr lang="en-US" i="1" dirty="0" smtClean="0"/>
              <a:t>Phonetics</a:t>
            </a:r>
            <a:r>
              <a:rPr lang="en-US" dirty="0" smtClean="0"/>
              <a:t> </a:t>
            </a:r>
            <a:r>
              <a:rPr lang="en-US" dirty="0"/>
              <a:t>14:197-221.</a:t>
            </a:r>
          </a:p>
          <a:p>
            <a:pPr marL="350838" indent="-350838"/>
            <a:r>
              <a:rPr lang="en-US" dirty="0" smtClean="0"/>
              <a:t>Fox, Robert A., and Dale </a:t>
            </a:r>
            <a:r>
              <a:rPr lang="en-US" dirty="0" err="1" smtClean="0"/>
              <a:t>Terbeek</a:t>
            </a:r>
            <a:r>
              <a:rPr lang="en-US" dirty="0" smtClean="0"/>
              <a:t> . 1977.  Dental flaps, vowel duration and rule ordering in American English.  </a:t>
            </a:r>
            <a:r>
              <a:rPr lang="en-US" i="1" dirty="0" smtClean="0"/>
              <a:t>Journal of Phonetics</a:t>
            </a:r>
            <a:r>
              <a:rPr lang="en-US" dirty="0" smtClean="0"/>
              <a:t> 5:27-34.</a:t>
            </a:r>
          </a:p>
          <a:p>
            <a:pPr marL="350838" indent="-350838"/>
            <a:r>
              <a:rPr lang="en-US" dirty="0" err="1"/>
              <a:t>Herold</a:t>
            </a:r>
            <a:r>
              <a:rPr lang="en-US" dirty="0"/>
              <a:t>, Ruth.  1997.  Solving the actuation problem: Merger and immigration in eastern Pennsylvania.  </a:t>
            </a:r>
            <a:r>
              <a:rPr lang="en-US" i="1" dirty="0"/>
              <a:t>Language Variation and Change</a:t>
            </a:r>
            <a:r>
              <a:rPr lang="en-US" dirty="0"/>
              <a:t> 9:165-89</a:t>
            </a:r>
            <a:r>
              <a:rPr lang="en-US" dirty="0" smtClean="0"/>
              <a:t>.</a:t>
            </a:r>
          </a:p>
          <a:p>
            <a:pPr marL="350838" indent="-350838"/>
            <a:r>
              <a:rPr lang="en-US" dirty="0" err="1" smtClean="0"/>
              <a:t>Kerswill</a:t>
            </a:r>
            <a:r>
              <a:rPr lang="en-US" dirty="0" smtClean="0"/>
              <a:t>, Paul, and Ann Williams.  1994.  A new dialect in an old city: Children’s and adults’ speech in Milton Keynes.  Final report submitted to the Economic and Social Research Council.  </a:t>
            </a:r>
          </a:p>
          <a:p>
            <a:pPr marL="350838" indent="-350838"/>
            <a:r>
              <a:rPr lang="en-US" dirty="0"/>
              <a:t>Thomason, Sarah Grey, and Terrence Kaufman.  1988.  </a:t>
            </a:r>
            <a:r>
              <a:rPr lang="en-US" i="1" dirty="0"/>
              <a:t>Language Contact, </a:t>
            </a:r>
            <a:r>
              <a:rPr lang="en-US" i="1" dirty="0" err="1"/>
              <a:t>Creolization</a:t>
            </a:r>
            <a:r>
              <a:rPr lang="en-US" i="1" dirty="0"/>
              <a:t>, and Genetic Linguistics</a:t>
            </a:r>
            <a:r>
              <a:rPr lang="en-US" dirty="0"/>
              <a:t>.  Berkeley: University of California Press</a:t>
            </a:r>
            <a:r>
              <a:rPr lang="en-US" dirty="0" smtClean="0"/>
              <a:t>.</a:t>
            </a:r>
          </a:p>
          <a:p>
            <a:pPr marL="350838" indent="-350838"/>
            <a:r>
              <a:rPr lang="en-US" dirty="0" err="1" smtClean="0"/>
              <a:t>Trudgill</a:t>
            </a:r>
            <a:r>
              <a:rPr lang="en-US" dirty="0" smtClean="0"/>
              <a:t>, Peter.  1986.  </a:t>
            </a:r>
            <a:r>
              <a:rPr lang="en-US" i="1" dirty="0" smtClean="0"/>
              <a:t>Dialects in Contact</a:t>
            </a:r>
            <a:r>
              <a:rPr lang="en-US" dirty="0" smtClean="0"/>
              <a:t>.  Oxford: Blackwell.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Docherty &amp; </a:t>
            </a:r>
            <a:r>
              <a:rPr lang="en-US" sz="3000" dirty="0" err="1" smtClean="0"/>
              <a:t>Foulkes</a:t>
            </a:r>
            <a:r>
              <a:rPr lang="en-US" sz="3000" dirty="0" smtClean="0"/>
              <a:t>, “Derby and Newcastle: instrumental phonetics and </a:t>
            </a:r>
            <a:r>
              <a:rPr lang="en-US" sz="3000" dirty="0" err="1" smtClean="0"/>
              <a:t>variationist</a:t>
            </a:r>
            <a:r>
              <a:rPr lang="en-US" sz="3000" dirty="0" smtClean="0"/>
              <a:t> studies” (2)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They studied glottal /t/ in medial environments in Derby.</a:t>
            </a:r>
          </a:p>
          <a:p>
            <a:r>
              <a:rPr lang="en-US" dirty="0" smtClean="0"/>
              <a:t>[</a:t>
            </a:r>
            <a:r>
              <a:rPr lang="en-US" dirty="0">
                <a:sym typeface="SILDoulosIPA"/>
              </a:rPr>
              <a:t></a:t>
            </a:r>
            <a:r>
              <a:rPr lang="en-US" dirty="0"/>
              <a:t>] is characterized by creakiness, with (3%) or without (70%) a stop gap.</a:t>
            </a:r>
          </a:p>
          <a:p>
            <a:r>
              <a:rPr lang="en-US" dirty="0" smtClean="0"/>
              <a:t>They </a:t>
            </a:r>
            <a:r>
              <a:rPr lang="en-US" dirty="0"/>
              <a:t>noticed some F</a:t>
            </a:r>
            <a:r>
              <a:rPr lang="en-US" baseline="-25000" dirty="0"/>
              <a:t>2</a:t>
            </a:r>
            <a:r>
              <a:rPr lang="en-US" dirty="0"/>
              <a:t> movement at the transition, indicating weak [t] gestures.</a:t>
            </a:r>
          </a:p>
          <a:p>
            <a:r>
              <a:rPr lang="en-US" dirty="0" smtClean="0"/>
              <a:t>Two </a:t>
            </a:r>
            <a:r>
              <a:rPr lang="en-US" dirty="0"/>
              <a:t>types of glottal /t/: </a:t>
            </a:r>
            <a:r>
              <a:rPr lang="en-US" b="1" dirty="0"/>
              <a:t>Type 1 (without burst) </a:t>
            </a:r>
            <a:r>
              <a:rPr lang="en-US" dirty="0"/>
              <a:t>and</a:t>
            </a:r>
            <a:r>
              <a:rPr lang="en-US" b="1" dirty="0"/>
              <a:t> Type 2 (with burst</a:t>
            </a:r>
            <a:r>
              <a:rPr lang="en-US" dirty="0"/>
              <a:t>, indicating </a:t>
            </a:r>
            <a:r>
              <a:rPr lang="en-US" dirty="0" smtClean="0"/>
              <a:t>that </a:t>
            </a:r>
            <a:r>
              <a:rPr lang="en-US" dirty="0"/>
              <a:t>there had been an oral closure for [t]).</a:t>
            </a:r>
          </a:p>
          <a:p>
            <a:r>
              <a:rPr lang="en-US" dirty="0" smtClean="0"/>
              <a:t>They </a:t>
            </a:r>
            <a:r>
              <a:rPr lang="en-US" dirty="0"/>
              <a:t>couldn’t tell the difference </a:t>
            </a:r>
            <a:r>
              <a:rPr lang="en-US" dirty="0" err="1"/>
              <a:t>auditorily</a:t>
            </a:r>
            <a:r>
              <a:rPr lang="en-US" dirty="0"/>
              <a:t>, but it was obvious on spectrograms.</a:t>
            </a:r>
          </a:p>
          <a:p>
            <a:r>
              <a:rPr lang="en-US" dirty="0" smtClean="0"/>
              <a:t>Type </a:t>
            </a:r>
            <a:r>
              <a:rPr lang="en-US" dirty="0"/>
              <a:t>2 tokens were most common in male speech in Derby, especially older male </a:t>
            </a:r>
            <a:r>
              <a:rPr lang="en-US" dirty="0" smtClean="0"/>
              <a:t>speech</a:t>
            </a:r>
            <a:r>
              <a:rPr lang="en-US" dirty="0"/>
              <a:t>; in Newcastle, they are mainly found in older male speech (they </a:t>
            </a:r>
            <a:r>
              <a:rPr lang="en-US" dirty="0" smtClean="0"/>
              <a:t>didn’t </a:t>
            </a:r>
            <a:r>
              <a:rPr lang="en-US" dirty="0"/>
              <a:t>give the sociolinguistic distribution of Type 1 tokens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Docherty &amp; </a:t>
            </a:r>
            <a:r>
              <a:rPr lang="en-US" sz="3000" dirty="0" err="1" smtClean="0"/>
              <a:t>Foulkes</a:t>
            </a:r>
            <a:r>
              <a:rPr lang="en-US" sz="3000" dirty="0" smtClean="0"/>
              <a:t>, “Derby and Newcastle: instrumental phonetics and </a:t>
            </a:r>
            <a:r>
              <a:rPr lang="en-US" sz="3000" dirty="0" err="1" smtClean="0"/>
              <a:t>variationist</a:t>
            </a:r>
            <a:r>
              <a:rPr lang="en-US" sz="3000" dirty="0" smtClean="0"/>
              <a:t> studies” (3)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They also studied pre-</a:t>
            </a:r>
            <a:r>
              <a:rPr lang="en-US" dirty="0" err="1"/>
              <a:t>pausal</a:t>
            </a:r>
            <a:r>
              <a:rPr lang="en-US" dirty="0"/>
              <a:t> [t] in Derby and Newcastle.</a:t>
            </a:r>
          </a:p>
          <a:p>
            <a:r>
              <a:rPr lang="en-US" dirty="0" smtClean="0"/>
              <a:t>Three </a:t>
            </a:r>
            <a:r>
              <a:rPr lang="en-US" dirty="0"/>
              <a:t>variants: canonical, continued voicing, and extended frication (in which the </a:t>
            </a:r>
            <a:r>
              <a:rPr lang="en-US" dirty="0" smtClean="0"/>
              <a:t>preceding </a:t>
            </a:r>
            <a:r>
              <a:rPr lang="en-US" dirty="0"/>
              <a:t>vowel trails off into alveolar frication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Canonical </a:t>
            </a:r>
            <a:r>
              <a:rPr lang="en-US" dirty="0"/>
              <a:t>variants predominated in </a:t>
            </a:r>
            <a:r>
              <a:rPr lang="en-US" dirty="0" smtClean="0"/>
              <a:t>Derby  </a:t>
            </a:r>
          </a:p>
          <a:p>
            <a:r>
              <a:rPr lang="en-US" dirty="0" smtClean="0"/>
              <a:t>However</a:t>
            </a:r>
            <a:r>
              <a:rPr lang="en-US" dirty="0"/>
              <a:t>, continued voicing was </a:t>
            </a:r>
            <a:r>
              <a:rPr lang="en-US" dirty="0" smtClean="0"/>
              <a:t>common </a:t>
            </a:r>
            <a:r>
              <a:rPr lang="en-US" dirty="0"/>
              <a:t>in Newcastle, especially among </a:t>
            </a:r>
            <a:r>
              <a:rPr lang="en-US" dirty="0" smtClean="0"/>
              <a:t>males </a:t>
            </a:r>
          </a:p>
          <a:p>
            <a:r>
              <a:rPr lang="en-US" dirty="0"/>
              <a:t>E</a:t>
            </a:r>
            <a:r>
              <a:rPr lang="en-US" dirty="0" smtClean="0"/>
              <a:t>xtended </a:t>
            </a:r>
            <a:r>
              <a:rPr lang="en-US" dirty="0"/>
              <a:t>frication </a:t>
            </a:r>
            <a:r>
              <a:rPr lang="en-US" dirty="0" smtClean="0"/>
              <a:t>was </a:t>
            </a:r>
            <a:r>
              <a:rPr lang="en-US" dirty="0"/>
              <a:t>increasing in Newcastle, especially among </a:t>
            </a:r>
            <a:r>
              <a:rPr lang="en-US" dirty="0" smtClean="0"/>
              <a:t>females</a:t>
            </a:r>
            <a:endParaRPr lang="en-US" dirty="0"/>
          </a:p>
          <a:p>
            <a:r>
              <a:rPr lang="en-US" dirty="0" smtClean="0"/>
              <a:t>They </a:t>
            </a:r>
            <a:r>
              <a:rPr lang="en-US" dirty="0"/>
              <a:t>state that they want to find changes at the foot of the S-curve of change; most sociolinguistic studies catch changes toward the end of the </a:t>
            </a:r>
            <a:r>
              <a:rPr lang="en-US" dirty="0" smtClean="0"/>
              <a:t>S-curve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Fourakis</a:t>
            </a:r>
            <a:r>
              <a:rPr lang="en-US" sz="3200" dirty="0"/>
              <a:t> &amp; </a:t>
            </a:r>
            <a:r>
              <a:rPr lang="en-US" sz="3200" dirty="0" smtClean="0"/>
              <a:t>Port</a:t>
            </a:r>
            <a:r>
              <a:rPr lang="en-US" sz="3200" dirty="0"/>
              <a:t>, “Stop epenthesis in </a:t>
            </a:r>
            <a:r>
              <a:rPr lang="en-US" sz="3200" dirty="0" smtClean="0"/>
              <a:t>English” (1)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They’re interested in epenthetic stops that seem to eliminate some contrasts, e.g., </a:t>
            </a:r>
            <a:r>
              <a:rPr lang="en-US" i="1" dirty="0" smtClean="0"/>
              <a:t>prince</a:t>
            </a:r>
            <a:r>
              <a:rPr lang="en-US" dirty="0" smtClean="0"/>
              <a:t> vs. </a:t>
            </a:r>
            <a:r>
              <a:rPr lang="en-US" i="1" dirty="0" smtClean="0"/>
              <a:t>prints</a:t>
            </a:r>
          </a:p>
          <a:p>
            <a:r>
              <a:rPr lang="en-US" dirty="0" smtClean="0"/>
              <a:t>Note their first sentence (p. 197):  “…how cognitive grammar makes contact with such realms of the non-linguistic world as muscles and acoustics”</a:t>
            </a:r>
          </a:p>
          <a:p>
            <a:r>
              <a:rPr lang="en-US" dirty="0" smtClean="0"/>
              <a:t>They discussed two previous approaches to the epenthetic stops: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Phonological approach (e.g., </a:t>
            </a:r>
            <a:r>
              <a:rPr lang="en-US" dirty="0" err="1" smtClean="0"/>
              <a:t>Dinnsen</a:t>
            </a:r>
            <a:r>
              <a:rPr lang="en-US" dirty="0" smtClean="0"/>
              <a:t>)—formal phonological rule of epenthesis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Phonetic approach (e.g., R. Harms, </a:t>
            </a:r>
            <a:r>
              <a:rPr lang="en-US" dirty="0" err="1" smtClean="0"/>
              <a:t>Ohala</a:t>
            </a:r>
            <a:r>
              <a:rPr lang="en-US" dirty="0" smtClean="0"/>
              <a:t>)—universal phonetics (automatic consequence of how articulators work)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 smtClean="0"/>
              <a:t>Fourakis</a:t>
            </a:r>
            <a:r>
              <a:rPr lang="en-US" sz="3600" dirty="0" smtClean="0"/>
              <a:t> &amp; Port, “Stop epenthesis in English” (2)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Lots of details about the exact contexts (/d/ vs. /t/, /n/ vs. /l/, etc.)</a:t>
            </a:r>
          </a:p>
          <a:p>
            <a:r>
              <a:rPr lang="en-US" sz="3400" dirty="0" smtClean="0"/>
              <a:t>The important parts are that: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sz="3400" dirty="0" smtClean="0"/>
              <a:t>Americans produced epenthetic stops, South Africans didn’t (disproves the phonetic approach, which expects everybody to have the same </a:t>
            </a:r>
            <a:r>
              <a:rPr lang="en-US" sz="3400" dirty="0" err="1" smtClean="0"/>
              <a:t>articulatory</a:t>
            </a:r>
            <a:r>
              <a:rPr lang="en-US" sz="3400" dirty="0" smtClean="0"/>
              <a:t> operations)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sz="3400" dirty="0" smtClean="0"/>
              <a:t>epenthetic stops were shorter than underlying stops (disproves the phonological approach, which predicts that the epenthetic stop would be just like an underlying stop)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sz="3400" dirty="0" smtClean="0"/>
              <a:t>the presence or absence of epenthetic stops is mentally encoded</a:t>
            </a:r>
          </a:p>
          <a:p>
            <a:r>
              <a:rPr lang="en-US" sz="3400" dirty="0" smtClean="0"/>
              <a:t>They also noted some length compensation when there was an epenthetic stop.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Fourakis</a:t>
            </a:r>
            <a:r>
              <a:rPr lang="en-US" sz="3200" dirty="0" smtClean="0"/>
              <a:t> &amp; Port, “Stop epenthesis in English” (3)</a:t>
            </a:r>
            <a:endParaRPr lang="en-US" sz="3200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266911" y="806143"/>
          <a:ext cx="6505489" cy="6051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r:id="rId3" imgW="3005280" imgH="2795040" progId="">
                  <p:embed/>
                </p:oleObj>
              </mc:Choice>
              <mc:Fallback>
                <p:oleObj r:id="rId3" imgW="3005280" imgH="27950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911" y="806143"/>
                        <a:ext cx="6505489" cy="60518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Fourakis</a:t>
            </a:r>
            <a:r>
              <a:rPr lang="en-US" sz="3200" dirty="0" smtClean="0"/>
              <a:t> &amp; Port, “Stop epenthesis in English” (4)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cases of “incomplete neutralization:”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tapped /t/ and /d/ in American English (preceding vowel duration, voicing, etc.—Fox &amp; </a:t>
            </a:r>
            <a:r>
              <a:rPr lang="en-US" dirty="0" err="1" smtClean="0"/>
              <a:t>Terbeek</a:t>
            </a:r>
            <a:r>
              <a:rPr lang="en-US" dirty="0" smtClean="0"/>
              <a:t> </a:t>
            </a:r>
            <a:r>
              <a:rPr lang="en-US" dirty="0" smtClean="0"/>
              <a:t>1977)</a:t>
            </a:r>
          </a:p>
          <a:p>
            <a:pPr marL="800100" lvl="0">
              <a:buFont typeface="Wingdings" pitchFamily="2" charset="2"/>
              <a:buChar char="§"/>
            </a:pPr>
            <a:r>
              <a:rPr lang="en-US" dirty="0" smtClean="0"/>
              <a:t>devoiced stops in German (timing)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Fourakis</a:t>
            </a:r>
            <a:r>
              <a:rPr lang="en-US" sz="3200" dirty="0" smtClean="0"/>
              <a:t> &amp; Port, “Stop epenthesis in English” (5)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</a:t>
            </a:r>
            <a:r>
              <a:rPr lang="en-US" i="1" dirty="0" smtClean="0"/>
              <a:t>Phase rules</a:t>
            </a:r>
            <a:r>
              <a:rPr lang="en-US" dirty="0" smtClean="0"/>
              <a:t> (a type of “low-level rule”)</a:t>
            </a:r>
          </a:p>
          <a:p>
            <a:pPr lvl="0"/>
            <a:r>
              <a:rPr lang="en-US" dirty="0" smtClean="0"/>
              <a:t>timing of different </a:t>
            </a:r>
            <a:r>
              <a:rPr lang="en-US" dirty="0" err="1" smtClean="0"/>
              <a:t>articulatory</a:t>
            </a:r>
            <a:r>
              <a:rPr lang="en-US" dirty="0" smtClean="0"/>
              <a:t> gestures, e.g., voicing shits off before coronal closure is complete</a:t>
            </a:r>
          </a:p>
          <a:p>
            <a:pPr lvl="0"/>
            <a:r>
              <a:rPr lang="en-US" dirty="0" smtClean="0"/>
              <a:t>They’re learned, not automatic consequences of articulation</a:t>
            </a:r>
          </a:p>
          <a:p>
            <a:pPr lvl="0"/>
            <a:r>
              <a:rPr lang="en-US" dirty="0" smtClean="0"/>
              <a:t>speakers can adjust their implementation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1807</Words>
  <Application>Microsoft Office PowerPoint</Application>
  <PresentationFormat>On-screen Show (4:3)</PresentationFormat>
  <Paragraphs>133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ENG 528: Language Change Research Seminar</vt:lpstr>
      <vt:lpstr>Docherty &amp; Foulkes, “Derby and Newcastle: instrumental phonetics and variationist studies” (1)</vt:lpstr>
      <vt:lpstr>Docherty &amp; Foulkes, “Derby and Newcastle: instrumental phonetics and variationist studies” (2)</vt:lpstr>
      <vt:lpstr>Docherty &amp; Foulkes, “Derby and Newcastle: instrumental phonetics and variationist studies” (3)</vt:lpstr>
      <vt:lpstr>Fourakis &amp; Port, “Stop epenthesis in English” (1)</vt:lpstr>
      <vt:lpstr>Fourakis &amp; Port, “Stop epenthesis in English” (2) </vt:lpstr>
      <vt:lpstr>Fourakis &amp; Port, “Stop epenthesis in English” (3)</vt:lpstr>
      <vt:lpstr>Fourakis &amp; Port, “Stop epenthesis in English” (4)</vt:lpstr>
      <vt:lpstr>Fourakis &amp; Port, “Stop epenthesis in English” (5)</vt:lpstr>
      <vt:lpstr>Thomason &amp; Kaufman, Language Contact, Creolization, and Genetic Linguistics, chapter 3 (Contact-induced language change: An analytic framework) (1)</vt:lpstr>
      <vt:lpstr>Thomason &amp; Kaufman, Language Contact, Creolization, and Genetic Linguistics, chapter 3 (Contact-induced language change: An analytic framework) (2)</vt:lpstr>
      <vt:lpstr>Thomason &amp; Kaufman, Language Contact, Creolization, and Genetic Linguistics, chapter 3 (Contact-induced language change: An analytic framework) (3)</vt:lpstr>
      <vt:lpstr>Thomason &amp; Kaufman, Language Contact, Creolization, and Genetic Linguistics, chapter 3 (Contact-induced language change: An analytic framework) (4)</vt:lpstr>
      <vt:lpstr>Thomason &amp; Kaufman, Language Contact, Creolization, and Genetic Linguistics, chapter 3 (Contact-induced language change: An analytic framework) (5)</vt:lpstr>
      <vt:lpstr>Thomason &amp; Kaufman, Language Contact, Creolization, and Genetic Linguistics, chapter 3 (Contact-induced language change: An analytic framework) (6)</vt:lpstr>
      <vt:lpstr>Thomason &amp; Kaufman, Language Contact, Creolization, and Genetic Linguistics, chapter 3 (Contact-induced language change: An analytic framework) (7)</vt:lpstr>
      <vt:lpstr>Examples of Interference in American English</vt:lpstr>
      <vt:lpstr>Dialect Mixture</vt:lpstr>
      <vt:lpstr>Dialect Mixture: Paul Kerswill and Ann Williams’s rules</vt:lpstr>
      <vt:lpstr>Dialect Mixture in American English (1)</vt:lpstr>
      <vt:lpstr>Dialect Mixture in American English (2)</vt:lpstr>
      <vt:lpstr>Dialect Mixture in American English (3)</vt:lpstr>
      <vt:lpstr>Vowel Plot Fun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 528: Language Change Research Seminar</dc:title>
  <dc:creator>erthomas</dc:creator>
  <cp:lastModifiedBy>erthomas</cp:lastModifiedBy>
  <cp:revision>17</cp:revision>
  <dcterms:created xsi:type="dcterms:W3CDTF">2011-09-23T03:33:23Z</dcterms:created>
  <dcterms:modified xsi:type="dcterms:W3CDTF">2011-12-27T19:53:23Z</dcterms:modified>
</cp:coreProperties>
</file>