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89" r:id="rId25"/>
    <p:sldId id="290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86" r:id="rId34"/>
    <p:sldId id="288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0020-6885-4835-8139-6725EB352E30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F41E-3318-45D3-90CB-9FF2993E6A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0020-6885-4835-8139-6725EB352E30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F41E-3318-45D3-90CB-9FF2993E6A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0020-6885-4835-8139-6725EB352E30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F41E-3318-45D3-90CB-9FF2993E6A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0020-6885-4835-8139-6725EB352E30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F41E-3318-45D3-90CB-9FF2993E6A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0020-6885-4835-8139-6725EB352E30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F41E-3318-45D3-90CB-9FF2993E6A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0020-6885-4835-8139-6725EB352E30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F41E-3318-45D3-90CB-9FF2993E6A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0020-6885-4835-8139-6725EB352E30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F41E-3318-45D3-90CB-9FF2993E6A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0020-6885-4835-8139-6725EB352E30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F41E-3318-45D3-90CB-9FF2993E6A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0020-6885-4835-8139-6725EB352E30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F41E-3318-45D3-90CB-9FF2993E6A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0020-6885-4835-8139-6725EB352E30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F41E-3318-45D3-90CB-9FF2993E6A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0020-6885-4835-8139-6725EB352E30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F41E-3318-45D3-90CB-9FF2993E6A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20020-6885-4835-8139-6725EB352E30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AF41E-3318-45D3-90CB-9FF2993E6A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18.wmf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17.wmf"/><Relationship Id="rId17" Type="http://schemas.openxmlformats.org/officeDocument/2006/relationships/image" Target="../media/image22.png"/><Relationship Id="rId2" Type="http://schemas.openxmlformats.org/officeDocument/2006/relationships/audio" Target="../media/media1.WAV"/><Relationship Id="rId16" Type="http://schemas.openxmlformats.org/officeDocument/2006/relationships/image" Target="../media/image21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16.wmf"/><Relationship Id="rId5" Type="http://schemas.microsoft.com/office/2007/relationships/media" Target="../media/media3.WAV"/><Relationship Id="rId15" Type="http://schemas.openxmlformats.org/officeDocument/2006/relationships/image" Target="../media/image20.png"/><Relationship Id="rId10" Type="http://schemas.openxmlformats.org/officeDocument/2006/relationships/image" Target="../media/image15.wmf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5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6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 528: Language Change Research Seminar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Sociophonetics</a:t>
            </a:r>
            <a:r>
              <a:rPr lang="en-US" dirty="0" smtClean="0"/>
              <a:t>: An Introduction</a:t>
            </a:r>
          </a:p>
          <a:p>
            <a:r>
              <a:rPr lang="en-US" dirty="0" smtClean="0"/>
              <a:t>Chapter 4: Consonants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71755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Place</a:t>
            </a:r>
            <a:r>
              <a:rPr lang="en-US" dirty="0" smtClean="0"/>
              <a:t> </a:t>
            </a:r>
            <a:r>
              <a:rPr lang="en-US" sz="3600" dirty="0" smtClean="0"/>
              <a:t>of Articulation (1)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914401"/>
            <a:ext cx="8077200" cy="5334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What—tube models again??!</a:t>
            </a:r>
            <a:endParaRPr lang="en-US" sz="28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017088" y="984353"/>
          <a:ext cx="7060112" cy="5873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3" imgW="3438720" imgH="2861280" progId="">
                  <p:embed/>
                </p:oleObj>
              </mc:Choice>
              <mc:Fallback>
                <p:oleObj r:id="rId3" imgW="3438720" imgH="28612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088" y="984353"/>
                        <a:ext cx="7060112" cy="5873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Place of Articulation (2)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762000"/>
          <a:ext cx="8229600" cy="6018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5640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Place of </a:t>
                      </a:r>
                      <a:endParaRPr lang="en-US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Articulation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General effect on: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64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4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Bilabial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lowered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Lowered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lowered</a:t>
                      </a:r>
                    </a:p>
                  </a:txBody>
                  <a:tcPr marL="68580" marR="68580" marT="0" marB="0"/>
                </a:tc>
              </a:tr>
              <a:tr h="3564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Labiodental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lowered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lowered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lowered</a:t>
                      </a:r>
                    </a:p>
                  </a:txBody>
                  <a:tcPr marL="68580" marR="68580" marT="0" marB="0"/>
                </a:tc>
              </a:tr>
              <a:tr h="10545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Dental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lowered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raised next to back rounded vowels, lowered next to front vowels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slightly raised except next to high front vowels</a:t>
                      </a:r>
                    </a:p>
                  </a:txBody>
                  <a:tcPr marL="68580" marR="68580" marT="0" marB="0"/>
                </a:tc>
              </a:tr>
              <a:tr h="10250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Alveolar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lowered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raised next to central and back vowels, lowered next to mid and high front vowels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slightly raised except next to high front vowels</a:t>
                      </a:r>
                    </a:p>
                  </a:txBody>
                  <a:tcPr marL="68580" marR="68580" marT="0" marB="0"/>
                </a:tc>
              </a:tr>
              <a:tr h="703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Retroflex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lowered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raised next to back vowels, lowered next to front vowels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strongly lowered </a:t>
                      </a:r>
                    </a:p>
                  </a:txBody>
                  <a:tcPr marL="68580" marR="68580" marT="0" marB="0"/>
                </a:tc>
              </a:tr>
              <a:tr h="3564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Palato-alveolar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lowered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raised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raised</a:t>
                      </a:r>
                    </a:p>
                  </a:txBody>
                  <a:tcPr marL="68580" marR="68580" marT="0" marB="0"/>
                </a:tc>
              </a:tr>
              <a:tr h="3564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Palatal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lowered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strongly raised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slightly raised</a:t>
                      </a:r>
                    </a:p>
                  </a:txBody>
                  <a:tcPr marL="68580" marR="68580" marT="0" marB="0"/>
                </a:tc>
              </a:tr>
              <a:tr h="3564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Velar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lowered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raised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lowered</a:t>
                      </a:r>
                    </a:p>
                  </a:txBody>
                  <a:tcPr marL="68580" marR="68580" marT="0" marB="0"/>
                </a:tc>
              </a:tr>
              <a:tr h="3564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Uvular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lowered?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lowered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slightly lowered</a:t>
                      </a:r>
                    </a:p>
                  </a:txBody>
                  <a:tcPr marL="68580" marR="68580" marT="0" marB="0"/>
                </a:tc>
              </a:tr>
              <a:tr h="3564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Pharyngeal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raised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strongly lowered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strongly lowered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Locus Equations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298551" y="838200"/>
          <a:ext cx="5251551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r:id="rId3" imgW="3312000" imgH="2691360" progId="">
                  <p:embed/>
                </p:oleObj>
              </mc:Choice>
              <mc:Fallback>
                <p:oleObj r:id="rId3" imgW="3312000" imgH="2691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98551" y="838200"/>
                        <a:ext cx="5251551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191000" y="3048000"/>
          <a:ext cx="5169172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r:id="rId5" imgW="3741120" imgH="2813760" progId="">
                  <p:embed/>
                </p:oleObj>
              </mc:Choice>
              <mc:Fallback>
                <p:oleObj r:id="rId5" imgW="3741120" imgH="28137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048000"/>
                        <a:ext cx="5169172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Featured variables involving place of articulation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Interdental</a:t>
            </a:r>
            <a:r>
              <a:rPr lang="en-US" dirty="0" smtClean="0"/>
              <a:t> fricatives vs. </a:t>
            </a:r>
            <a:r>
              <a:rPr lang="en-US" dirty="0" err="1" smtClean="0"/>
              <a:t>labiodental</a:t>
            </a:r>
            <a:r>
              <a:rPr lang="en-US" dirty="0" smtClean="0"/>
              <a:t> fricatives in English (especially British dialects)</a:t>
            </a:r>
          </a:p>
          <a:p>
            <a:r>
              <a:rPr lang="en-US" dirty="0" smtClean="0"/>
              <a:t>Dental, alveolar, and retroflex consonants</a:t>
            </a:r>
          </a:p>
          <a:p>
            <a:r>
              <a:rPr lang="en-US" dirty="0" smtClean="0"/>
              <a:t>Alveolar (or dental) vs. velar nasals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Frication: Peak location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Unsmoothed spectrum of [x]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498975" cy="63976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Comparison of adult male and girl smoothed spectra for sibilants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2027237"/>
          <a:ext cx="4876800" cy="3898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3" imgW="3504960" imgH="2802240" progId="">
                  <p:embed/>
                </p:oleObj>
              </mc:Choice>
              <mc:Fallback>
                <p:oleObj r:id="rId3" imgW="3504960" imgH="2802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27237"/>
                        <a:ext cx="4876800" cy="38983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418204" y="1998663"/>
          <a:ext cx="4836436" cy="394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r:id="rId5" imgW="3504960" imgH="2859840" progId="">
                  <p:embed/>
                </p:oleObj>
              </mc:Choice>
              <mc:Fallback>
                <p:oleObj r:id="rId5" imgW="3504960" imgH="28598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204" y="1998663"/>
                        <a:ext cx="4836436" cy="3944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Frication: Spectral moments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Moment 1=mean frequency; whether the energy is relatively high- or low-frequency</a:t>
            </a:r>
          </a:p>
          <a:p>
            <a:r>
              <a:rPr lang="en-US" dirty="0" smtClean="0"/>
              <a:t>Moment 2=variance; range of energy, i.e., how concentrated the energy is</a:t>
            </a:r>
          </a:p>
          <a:p>
            <a:r>
              <a:rPr lang="en-US" dirty="0" smtClean="0"/>
              <a:t>Moment 3=</a:t>
            </a:r>
            <a:r>
              <a:rPr lang="en-US" dirty="0" err="1" smtClean="0"/>
              <a:t>skewness</a:t>
            </a:r>
            <a:r>
              <a:rPr lang="en-US" dirty="0" smtClean="0"/>
              <a:t>; gets at spectral tilt</a:t>
            </a:r>
          </a:p>
          <a:p>
            <a:r>
              <a:rPr lang="en-US" dirty="0" smtClean="0"/>
              <a:t>Moment 4=kurtosis; how much of a peak there is in the spectrum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Frication: A</a:t>
            </a:r>
            <a:r>
              <a:rPr lang="en-US" baseline="-25000" dirty="0" smtClean="0"/>
              <a:t>d</a:t>
            </a:r>
            <a:r>
              <a:rPr lang="en-US" dirty="0" smtClean="0"/>
              <a:t>, S</a:t>
            </a:r>
            <a:r>
              <a:rPr lang="en-US" baseline="-25000" dirty="0" smtClean="0"/>
              <a:t>p</a:t>
            </a:r>
            <a:r>
              <a:rPr lang="en-US" dirty="0" smtClean="0"/>
              <a:t>, and </a:t>
            </a:r>
            <a:r>
              <a:rPr lang="en-US" dirty="0" err="1" smtClean="0"/>
              <a:t>S´</a:t>
            </a:r>
            <a:r>
              <a:rPr lang="en-US" baseline="-25000" dirty="0" err="1" smtClean="0"/>
              <a:t>p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Jesus and </a:t>
            </a:r>
            <a:r>
              <a:rPr lang="en-US" dirty="0" err="1" smtClean="0"/>
              <a:t>Shadel</a:t>
            </a:r>
            <a:r>
              <a:rPr lang="en-US" dirty="0" smtClean="0"/>
              <a:t> (2002), applied to Portuguese</a:t>
            </a:r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457627" y="1752601"/>
          <a:ext cx="6238573" cy="5105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r:id="rId3" imgW="3504960" imgH="2868480" progId="">
                  <p:embed/>
                </p:oleObj>
              </mc:Choice>
              <mc:Fallback>
                <p:oleObj r:id="rId3" imgW="3504960" imgH="28684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627" y="1752601"/>
                        <a:ext cx="6238573" cy="5105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Featured variables involving fricative spectra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Laminal</a:t>
            </a:r>
            <a:r>
              <a:rPr lang="en-US" dirty="0" smtClean="0"/>
              <a:t> and apical [s]</a:t>
            </a:r>
          </a:p>
          <a:p>
            <a:r>
              <a:rPr lang="en-US" dirty="0" smtClean="0"/>
              <a:t>Dorsal fricatives: [ç], [x], [</a:t>
            </a:r>
            <a:r>
              <a:rPr lang="en-US" dirty="0" smtClean="0">
                <a:sym typeface="SILDoulosIPA"/>
              </a:rPr>
              <a:t></a:t>
            </a:r>
            <a:r>
              <a:rPr lang="en-US" dirty="0" smtClean="0"/>
              <a:t>], and their voiced counterparts</a:t>
            </a:r>
          </a:p>
          <a:p>
            <a:r>
              <a:rPr lang="en-US" dirty="0" smtClean="0"/>
              <a:t>Aspiration vs. frication: note that formants (including low formants) are visible in aspiration, while only high formants or none at all are visible in frication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measurement of articulation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X-ray </a:t>
            </a:r>
            <a:r>
              <a:rPr lang="en-US" dirty="0" err="1" smtClean="0"/>
              <a:t>microbeams</a:t>
            </a:r>
            <a:r>
              <a:rPr lang="en-US" dirty="0" smtClean="0"/>
              <a:t>: phoneticians have used them for a long time</a:t>
            </a:r>
          </a:p>
          <a:p>
            <a:r>
              <a:rPr lang="en-US" dirty="0" err="1" smtClean="0"/>
              <a:t>Electropalatograph</a:t>
            </a:r>
            <a:r>
              <a:rPr lang="en-US" dirty="0" smtClean="0"/>
              <a:t> (EPG): useful for contact between tongue and roof of mouth</a:t>
            </a:r>
          </a:p>
          <a:p>
            <a:r>
              <a:rPr lang="en-US" dirty="0" smtClean="0"/>
              <a:t>Ultrasound: mostly for tongue because ultrasound can’t handle air spaces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Onset Time (VOT)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60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Well-known term in phonetics</a:t>
            </a:r>
          </a:p>
          <a:p>
            <a:r>
              <a:rPr lang="en-US" dirty="0" smtClean="0"/>
              <a:t>Relevant only for syllable-onset or </a:t>
            </a:r>
            <a:r>
              <a:rPr lang="en-US" dirty="0" err="1" smtClean="0"/>
              <a:t>ambisyl</a:t>
            </a:r>
            <a:r>
              <a:rPr lang="en-US" dirty="0" smtClean="0"/>
              <a:t>. stops</a:t>
            </a:r>
          </a:p>
          <a:p>
            <a:r>
              <a:rPr lang="en-US" dirty="0" smtClean="0"/>
              <a:t>Lead, short-lag, and long-lag VOT</a:t>
            </a:r>
            <a:endParaRPr lang="en-US" dirty="0"/>
          </a:p>
        </p:txBody>
      </p:sp>
      <p:pic>
        <p:nvPicPr>
          <p:cNvPr id="5" name="Picture 4" descr="Fig4_26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336800"/>
            <a:ext cx="6781800" cy="4521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Vowel synthesis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1.  Record yourself saying a short sentence and digitize it.</a:t>
            </a:r>
          </a:p>
          <a:p>
            <a:r>
              <a:rPr lang="en-US" dirty="0" smtClean="0"/>
              <a:t>2.  Apply some sort of filtering (</a:t>
            </a:r>
            <a:r>
              <a:rPr lang="en-US" dirty="0" err="1" smtClean="0"/>
              <a:t>lowpass</a:t>
            </a:r>
            <a:r>
              <a:rPr lang="en-US" dirty="0" smtClean="0"/>
              <a:t>, </a:t>
            </a:r>
            <a:r>
              <a:rPr lang="en-US" dirty="0" err="1" smtClean="0"/>
              <a:t>highpass</a:t>
            </a:r>
            <a:r>
              <a:rPr lang="en-US" dirty="0" smtClean="0"/>
              <a:t>, </a:t>
            </a:r>
            <a:r>
              <a:rPr lang="en-US" dirty="0" err="1" smtClean="0"/>
              <a:t>bandpass</a:t>
            </a:r>
            <a:r>
              <a:rPr lang="en-US" dirty="0" smtClean="0"/>
              <a:t>, or band zeroing) to the signal in a way that would be useful in a perception experiment.</a:t>
            </a:r>
          </a:p>
          <a:p>
            <a:r>
              <a:rPr lang="en-US" dirty="0" smtClean="0"/>
              <a:t>3.  Using the “To Manipulation” function in </a:t>
            </a:r>
            <a:r>
              <a:rPr lang="en-US" dirty="0" err="1" smtClean="0"/>
              <a:t>Praat</a:t>
            </a:r>
            <a:r>
              <a:rPr lang="en-US" dirty="0" smtClean="0"/>
              <a:t>, change the F</a:t>
            </a:r>
            <a:r>
              <a:rPr lang="en-US" baseline="-25000" dirty="0" smtClean="0"/>
              <a:t>0</a:t>
            </a:r>
            <a:r>
              <a:rPr lang="en-US" dirty="0" smtClean="0"/>
              <a:t> and timing of the utterance.  You may change different parts of the utterance in different ways.</a:t>
            </a:r>
          </a:p>
          <a:p>
            <a:r>
              <a:rPr lang="en-US" dirty="0" smtClean="0"/>
              <a:t>4.  Using the “To </a:t>
            </a:r>
            <a:r>
              <a:rPr lang="en-US" dirty="0" err="1" smtClean="0"/>
              <a:t>KlattGrid</a:t>
            </a:r>
            <a:r>
              <a:rPr lang="en-US" dirty="0" smtClean="0"/>
              <a:t>” function, change some of the formant values enough so that the affected vowels sound like different phonemes.</a:t>
            </a:r>
          </a:p>
          <a:p>
            <a:r>
              <a:rPr lang="en-US" dirty="0" smtClean="0"/>
              <a:t>5.  Send me your original  digitized utterance and each of the  three modified </a:t>
            </a:r>
            <a:r>
              <a:rPr lang="en-US" dirty="0" err="1" smtClean="0"/>
              <a:t>soundfiles</a:t>
            </a:r>
            <a:r>
              <a:rPr lang="en-US" dirty="0" smtClean="0"/>
              <a:t>.  Due October 3.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VOT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Length of time between the burst and the onset of vocal fold vibration</a:t>
            </a:r>
          </a:p>
          <a:p>
            <a:r>
              <a:rPr lang="en-US" dirty="0" smtClean="0"/>
              <a:t>VOT will be negative for lead VOT (pre-voicing) and positive for lag VOT (voiceless, especially aspirated)</a:t>
            </a:r>
          </a:p>
          <a:p>
            <a:r>
              <a:rPr lang="en-US" dirty="0" smtClean="0"/>
              <a:t>Judge onset of vocal fold vibration by onset of F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 smtClean="0"/>
              <a:t>Go with the last burst if there are more than one</a:t>
            </a:r>
          </a:p>
          <a:p>
            <a:r>
              <a:rPr lang="en-US" dirty="0" smtClean="0"/>
              <a:t>For intervocalic stops, measure from offset of F</a:t>
            </a:r>
            <a:r>
              <a:rPr lang="en-US" baseline="-25000" dirty="0" smtClean="0"/>
              <a:t>2</a:t>
            </a:r>
            <a:r>
              <a:rPr lang="en-US" dirty="0" smtClean="0"/>
              <a:t> for preceding vowel</a:t>
            </a:r>
          </a:p>
          <a:p>
            <a:r>
              <a:rPr lang="en-US" dirty="0" smtClean="0"/>
              <a:t>Aspiration tends to be shortest for labials and longest for </a:t>
            </a:r>
            <a:r>
              <a:rPr lang="en-US" dirty="0" err="1" smtClean="0"/>
              <a:t>dorsals</a:t>
            </a:r>
            <a:r>
              <a:rPr lang="en-US" dirty="0" smtClean="0"/>
              <a:t>, with coronals in between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 in Pearsall (labials shown)</a:t>
            </a:r>
            <a:endParaRPr lang="en-US" dirty="0"/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1044575" y="1117600"/>
          <a:ext cx="6789738" cy="570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r:id="rId3" imgW="3450240" imgH="2898720" progId="">
                  <p:embed/>
                </p:oleObj>
              </mc:Choice>
              <mc:Fallback>
                <p:oleObj r:id="rId3" imgW="3450240" imgH="28987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1117600"/>
                        <a:ext cx="6789738" cy="570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err="1" smtClean="0"/>
              <a:t>Glottalization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14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Important variable for British dialects</a:t>
            </a:r>
          </a:p>
          <a:p>
            <a:r>
              <a:rPr lang="en-US" dirty="0" smtClean="0"/>
              <a:t>Slowed glottal pulsing is the key</a:t>
            </a:r>
            <a:endParaRPr lang="en-US" dirty="0"/>
          </a:p>
        </p:txBody>
      </p:sp>
      <p:pic>
        <p:nvPicPr>
          <p:cNvPr id="4" name="Picture 3" descr="Fig4_34.eps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95800" y="4216400"/>
            <a:ext cx="3962400" cy="2641600"/>
          </a:xfrm>
          <a:prstGeom prst="rect">
            <a:avLst/>
          </a:prstGeom>
        </p:spPr>
      </p:pic>
      <p:pic>
        <p:nvPicPr>
          <p:cNvPr id="5" name="Picture 4" descr="Fig4_33.eps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2000" y="4267200"/>
            <a:ext cx="3886200" cy="2590800"/>
          </a:xfrm>
          <a:prstGeom prst="rect">
            <a:avLst/>
          </a:prstGeom>
        </p:spPr>
      </p:pic>
      <p:pic>
        <p:nvPicPr>
          <p:cNvPr id="6" name="Picture 5" descr="Fig4_31.eps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95800" y="1600200"/>
            <a:ext cx="4000500" cy="2667000"/>
          </a:xfrm>
          <a:prstGeom prst="rect">
            <a:avLst/>
          </a:prstGeom>
        </p:spPr>
      </p:pic>
      <p:pic>
        <p:nvPicPr>
          <p:cNvPr id="7" name="Picture 6" descr="Fig4_30.eps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47700" y="1600200"/>
            <a:ext cx="4000500" cy="2667000"/>
          </a:xfrm>
          <a:prstGeom prst="rect">
            <a:avLst/>
          </a:prstGeom>
        </p:spPr>
      </p:pic>
      <p:pic>
        <p:nvPicPr>
          <p:cNvPr id="10" name="528glottal_justright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0" y="2133600"/>
            <a:ext cx="685800" cy="685800"/>
          </a:xfrm>
          <a:prstGeom prst="rect">
            <a:avLst/>
          </a:prstGeom>
        </p:spPr>
      </p:pic>
      <p:pic>
        <p:nvPicPr>
          <p:cNvPr id="11" name="528glottal_scattered_old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8458200" y="2209800"/>
            <a:ext cx="685800" cy="685800"/>
          </a:xfrm>
          <a:prstGeom prst="rect">
            <a:avLst/>
          </a:prstGeom>
        </p:spPr>
      </p:pic>
      <p:pic>
        <p:nvPicPr>
          <p:cNvPr id="12" name="528glottal_scattered_young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0" y="4724400"/>
            <a:ext cx="685800" cy="685800"/>
          </a:xfrm>
          <a:prstGeom prst="rect">
            <a:avLst/>
          </a:prstGeom>
        </p:spPr>
      </p:pic>
      <p:pic>
        <p:nvPicPr>
          <p:cNvPr id="13" name="528glottal_Scottish_young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8458200" y="47244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9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Cues for the voicing distinction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17320"/>
          <a:ext cx="8229600" cy="5171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property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“voiced” (lenis or non-spread glottis)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“voiceless” (fortis or spread glottis)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adjacent F</a:t>
                      </a:r>
                      <a:r>
                        <a:rPr lang="en-US" sz="22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 contour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depressed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elevated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adjacent F</a:t>
                      </a:r>
                      <a:r>
                        <a:rPr lang="en-US" sz="22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 contour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strongly depressed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not depressed as much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approach of F</a:t>
                      </a:r>
                      <a:r>
                        <a:rPr lang="en-US" sz="2200" baseline="-25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 to closure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closer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less close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duration of closure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shorter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longer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duration of preceding vowel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longer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shorter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glottal pulsing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may be present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absent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intensity of burst after closure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greater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lesser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associated phonation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aspiration and glottalization less likely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aspiration and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glottalization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 more likely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releases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229600" cy="5333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Main issue is whether release is present or absent</a:t>
            </a:r>
            <a:endParaRPr lang="en-US" dirty="0"/>
          </a:p>
        </p:txBody>
      </p:sp>
      <p:pic>
        <p:nvPicPr>
          <p:cNvPr id="4" name="Picture 3" descr="Fig4_36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67000"/>
            <a:ext cx="4686300" cy="3124200"/>
          </a:xfrm>
          <a:prstGeom prst="rect">
            <a:avLst/>
          </a:prstGeom>
        </p:spPr>
      </p:pic>
      <p:pic>
        <p:nvPicPr>
          <p:cNvPr id="5" name="Picture 4" descr="Fig4_37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7700" y="2667000"/>
            <a:ext cx="46863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Stop release for Pearsall (left), Robeson </a:t>
            </a:r>
            <a:r>
              <a:rPr lang="en-US" dirty="0" smtClean="0"/>
              <a:t>County, NC </a:t>
            </a:r>
            <a:r>
              <a:rPr lang="en-US" dirty="0" smtClean="0"/>
              <a:t>(right)</a:t>
            </a:r>
            <a:endParaRPr 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2581275"/>
            <a:ext cx="38290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743200"/>
            <a:ext cx="39528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Laterals: clear and dark /l/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762000"/>
          </a:xfrm>
        </p:spPr>
        <p:txBody>
          <a:bodyPr/>
          <a:lstStyle/>
          <a:p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r>
              <a:rPr lang="en-US" dirty="0" smtClean="0"/>
              <a:t> frequency is the key</a:t>
            </a:r>
            <a:endParaRPr lang="en-US" dirty="0"/>
          </a:p>
        </p:txBody>
      </p:sp>
      <p:pic>
        <p:nvPicPr>
          <p:cNvPr id="4" name="Picture 3" descr="HandbookLVC2nd_Thomas_Fig4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803400"/>
            <a:ext cx="7581900" cy="5054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 and dark /l/ in Pearsall</a:t>
            </a:r>
            <a:endParaRPr lang="en-US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1181100" y="1069920"/>
          <a:ext cx="6743700" cy="5721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r:id="rId3" imgW="3388320" imgH="2874240" progId="">
                  <p:embed/>
                </p:oleObj>
              </mc:Choice>
              <mc:Fallback>
                <p:oleObj r:id="rId3" imgW="3388320" imgH="28742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1069920"/>
                        <a:ext cx="6743700" cy="5721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lateral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20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Velar [</a:t>
            </a:r>
            <a:r>
              <a:rPr lang="en-US" dirty="0" smtClean="0">
                <a:sym typeface="SILDoulosIPA"/>
              </a:rPr>
              <a:t>] vs. vocalized: hard to tell acoustically; F</a:t>
            </a:r>
            <a:r>
              <a:rPr lang="en-US" baseline="-25000" dirty="0" smtClean="0">
                <a:sym typeface="SILDoulosIPA"/>
              </a:rPr>
              <a:t>3</a:t>
            </a:r>
            <a:r>
              <a:rPr lang="en-US" dirty="0" smtClean="0">
                <a:sym typeface="SILDoulosIPA"/>
              </a:rPr>
              <a:t> bandwidth is everybody’s best guess </a:t>
            </a:r>
            <a:r>
              <a:rPr lang="en-US" dirty="0" smtClean="0">
                <a:sym typeface="SILDoulosIPA"/>
              </a:rPr>
              <a:t>now, but in addition F</a:t>
            </a:r>
            <a:r>
              <a:rPr lang="en-US" baseline="-25000" dirty="0" smtClean="0">
                <a:sym typeface="SILDoulosIPA"/>
              </a:rPr>
              <a:t>1</a:t>
            </a:r>
            <a:r>
              <a:rPr lang="en-US" dirty="0" smtClean="0">
                <a:sym typeface="SILDoulosIPA"/>
              </a:rPr>
              <a:t> &amp; F</a:t>
            </a:r>
            <a:r>
              <a:rPr lang="en-US" baseline="-25000" dirty="0" smtClean="0">
                <a:sym typeface="SILDoulosIPA"/>
              </a:rPr>
              <a:t>2</a:t>
            </a:r>
            <a:r>
              <a:rPr lang="en-US" dirty="0" smtClean="0">
                <a:sym typeface="SILDoulosIPA"/>
              </a:rPr>
              <a:t> may be a tad higher for vocalized</a:t>
            </a:r>
            <a:endParaRPr lang="en-US" dirty="0" smtClean="0">
              <a:sym typeface="SILDoulosIPA"/>
            </a:endParaRPr>
          </a:p>
          <a:p>
            <a:r>
              <a:rPr lang="en-US" dirty="0" smtClean="0">
                <a:sym typeface="SILDoulosIPA"/>
              </a:rPr>
              <a:t>Palatal lateral [] vs. palatal central approx. [j]: [j] shows a higher F</a:t>
            </a:r>
            <a:r>
              <a:rPr lang="en-US" baseline="-25000" dirty="0" smtClean="0">
                <a:sym typeface="SILDoulosIPA"/>
              </a:rPr>
              <a:t>3</a:t>
            </a:r>
            <a:r>
              <a:rPr lang="en-US" dirty="0" smtClean="0">
                <a:sym typeface="SILDoulosIPA"/>
              </a:rPr>
              <a:t>, maybe a higher F</a:t>
            </a:r>
            <a:r>
              <a:rPr lang="en-US" baseline="-25000" dirty="0" smtClean="0">
                <a:sym typeface="SILDoulosIPA"/>
              </a:rPr>
              <a:t>1</a:t>
            </a:r>
            <a:r>
              <a:rPr lang="en-US" dirty="0" smtClean="0">
                <a:sym typeface="SILDoulosIPA"/>
              </a:rPr>
              <a:t> </a:t>
            </a:r>
            <a:endParaRPr lang="en-US" dirty="0"/>
          </a:p>
        </p:txBody>
      </p:sp>
      <p:pic>
        <p:nvPicPr>
          <p:cNvPr id="4" name="Picture 3" descr="Fig4_39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59200"/>
            <a:ext cx="4648200" cy="3098800"/>
          </a:xfrm>
          <a:prstGeom prst="rect">
            <a:avLst/>
          </a:prstGeom>
        </p:spPr>
      </p:pic>
      <p:pic>
        <p:nvPicPr>
          <p:cNvPr id="5" name="Picture 4" descr="Fig4_40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759200"/>
            <a:ext cx="4648200" cy="30988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Rhotics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1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No common features of </a:t>
            </a:r>
            <a:r>
              <a:rPr lang="en-US" dirty="0" err="1" smtClean="0"/>
              <a:t>rhotics</a:t>
            </a:r>
            <a:r>
              <a:rPr lang="en-US" dirty="0" smtClean="0"/>
              <a:t>—mainly, they’re all spelled with </a:t>
            </a:r>
            <a:r>
              <a:rPr lang="en-US" i="1" dirty="0" smtClean="0"/>
              <a:t>r</a:t>
            </a:r>
            <a:r>
              <a:rPr lang="en-US" dirty="0" smtClean="0"/>
              <a:t> </a:t>
            </a:r>
          </a:p>
          <a:p>
            <a:r>
              <a:rPr lang="en-US" dirty="0" smtClean="0"/>
              <a:t>Lots of variables in different languages</a:t>
            </a:r>
          </a:p>
          <a:p>
            <a:r>
              <a:rPr lang="en-US" dirty="0" smtClean="0"/>
              <a:t>We’ll focus on a couple of kinds of variation here</a:t>
            </a:r>
          </a:p>
          <a:p>
            <a:r>
              <a:rPr lang="en-US" dirty="0" smtClean="0"/>
              <a:t>Since we won’t cover assibilation, here’s what it sounds like</a:t>
            </a:r>
          </a:p>
          <a:p>
            <a:endParaRPr lang="en-US" dirty="0"/>
          </a:p>
        </p:txBody>
      </p:sp>
      <p:pic>
        <p:nvPicPr>
          <p:cNvPr id="4" name="Picture 3" descr="Fig4_42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4114800"/>
            <a:ext cx="4114800" cy="2743200"/>
          </a:xfrm>
          <a:prstGeom prst="rect">
            <a:avLst/>
          </a:prstGeom>
        </p:spPr>
      </p:pic>
      <p:pic>
        <p:nvPicPr>
          <p:cNvPr id="5" name="528rhotic_assibilatio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239000" y="48768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273050"/>
            <a:ext cx="6324600" cy="64135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Field marks for stops</a:t>
            </a:r>
            <a:endParaRPr lang="en-US" sz="3600" dirty="0"/>
          </a:p>
        </p:txBody>
      </p:sp>
      <p:pic>
        <p:nvPicPr>
          <p:cNvPr id="8" name="Content Placeholder 7" descr="Fig4_01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524001"/>
            <a:ext cx="8001000" cy="533399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85800" y="838200"/>
            <a:ext cx="7848600" cy="110966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2800" dirty="0" smtClean="0"/>
              <a:t>Stops are characterized by “stop gaps.”  Voiced stops (right) show a murmur; voiceless stops (left) don’t. As a rule, stops are followed by bursts unless the stop is unreleased.</a:t>
            </a:r>
            <a:endParaRPr lang="en-US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Uvular /r/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514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Important if you want to study Continental European languages</a:t>
            </a:r>
          </a:p>
          <a:p>
            <a:r>
              <a:rPr lang="en-US" dirty="0" err="1" smtClean="0"/>
              <a:t>Uvularization</a:t>
            </a:r>
            <a:r>
              <a:rPr lang="en-US" dirty="0" smtClean="0"/>
              <a:t> is characterized by lowering of F</a:t>
            </a:r>
            <a:r>
              <a:rPr lang="en-US" baseline="-25000" dirty="0" smtClean="0"/>
              <a:t>2</a:t>
            </a:r>
            <a:r>
              <a:rPr lang="en-US" dirty="0" smtClean="0"/>
              <a:t> and maybe a little raising of F</a:t>
            </a:r>
            <a:r>
              <a:rPr lang="en-US" baseline="-25000" dirty="0" smtClean="0"/>
              <a:t>3</a:t>
            </a:r>
            <a:r>
              <a:rPr lang="en-US" dirty="0" smtClean="0"/>
              <a:t>  </a:t>
            </a:r>
          </a:p>
          <a:p>
            <a:r>
              <a:rPr lang="en-US" dirty="0" smtClean="0"/>
              <a:t>Lots of variation in uvular /r/</a:t>
            </a:r>
            <a:endParaRPr lang="en-US" dirty="0"/>
          </a:p>
        </p:txBody>
      </p:sp>
      <p:pic>
        <p:nvPicPr>
          <p:cNvPr id="4" name="Picture 3" descr="Fig4_43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302000"/>
            <a:ext cx="53340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Bunched vs. retroflex /r/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3621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Important in English</a:t>
            </a:r>
          </a:p>
          <a:p>
            <a:r>
              <a:rPr lang="en-US" dirty="0" smtClean="0"/>
              <a:t>Frequency of F</a:t>
            </a:r>
            <a:r>
              <a:rPr lang="en-US" baseline="-25000" dirty="0" smtClean="0"/>
              <a:t>4</a:t>
            </a:r>
            <a:r>
              <a:rPr lang="en-US" dirty="0" smtClean="0"/>
              <a:t> (!) turns out to be crucial</a:t>
            </a:r>
          </a:p>
          <a:p>
            <a:r>
              <a:rPr lang="en-US" dirty="0" smtClean="0"/>
              <a:t>How do you normalize it for </a:t>
            </a:r>
            <a:r>
              <a:rPr lang="en-US" dirty="0" err="1" smtClean="0"/>
              <a:t>interspeaker</a:t>
            </a:r>
            <a:r>
              <a:rPr lang="en-US" dirty="0" smtClean="0"/>
              <a:t> variation?  (We haven’t covered normalization yet.)</a:t>
            </a:r>
            <a:endParaRPr lang="en-US" dirty="0"/>
          </a:p>
        </p:txBody>
      </p:sp>
      <p:pic>
        <p:nvPicPr>
          <p:cNvPr id="4" name="Picture 3" descr="Fig4_44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200400"/>
            <a:ext cx="54864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</a:t>
            </a:r>
            <a:r>
              <a:rPr lang="en-US" dirty="0" err="1" smtClean="0"/>
              <a:t>rhoticity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1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 English, F</a:t>
            </a:r>
            <a:r>
              <a:rPr lang="en-US" baseline="-25000" dirty="0" smtClean="0"/>
              <a:t>3</a:t>
            </a:r>
            <a:r>
              <a:rPr lang="en-US" dirty="0" smtClean="0"/>
              <a:t> frequency is the crucial factor</a:t>
            </a:r>
          </a:p>
          <a:p>
            <a:r>
              <a:rPr lang="en-US" dirty="0" smtClean="0"/>
              <a:t>My advice: use a </a:t>
            </a:r>
            <a:r>
              <a:rPr lang="en-US" i="1" dirty="0" smtClean="0"/>
              <a:t>combination</a:t>
            </a:r>
            <a:r>
              <a:rPr lang="en-US" dirty="0" smtClean="0"/>
              <a:t> of auditory judgment and </a:t>
            </a:r>
            <a:r>
              <a:rPr lang="en-US" dirty="0" smtClean="0"/>
              <a:t>examination of </a:t>
            </a:r>
            <a:r>
              <a:rPr lang="en-US" dirty="0" smtClean="0"/>
              <a:t>F</a:t>
            </a:r>
            <a:r>
              <a:rPr lang="en-US" baseline="-25000" dirty="0" smtClean="0"/>
              <a:t>3</a:t>
            </a:r>
            <a:r>
              <a:rPr lang="en-US" dirty="0" smtClean="0"/>
              <a:t> on spectrograms (compare with F</a:t>
            </a:r>
            <a:r>
              <a:rPr lang="en-US" baseline="-25000" dirty="0" smtClean="0"/>
              <a:t>3</a:t>
            </a:r>
            <a:r>
              <a:rPr lang="en-US" dirty="0" smtClean="0"/>
              <a:t> of nearby vowels)</a:t>
            </a:r>
          </a:p>
          <a:p>
            <a:r>
              <a:rPr lang="en-US" dirty="0" smtClean="0"/>
              <a:t>Pearsall results (unstressed /r/) shown below</a:t>
            </a:r>
            <a:endParaRPr lang="en-US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743200" y="3661914"/>
          <a:ext cx="3886200" cy="3348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r:id="rId3" imgW="3497760" imgH="3012480" progId="">
                  <p:embed/>
                </p:oleObj>
              </mc:Choice>
              <mc:Fallback>
                <p:oleObj r:id="rId3" imgW="3497760" imgH="30124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661914"/>
                        <a:ext cx="3886200" cy="33484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steps would you take in figuring out how to tell the difference, acoustically, between a pair of sounds not covered in this chapter—for example, velar [k] vs. uvular [q], alveolar [n] vs. palatal nasal [</a:t>
            </a:r>
            <a:r>
              <a:rPr lang="en-US" dirty="0" smtClean="0">
                <a:sym typeface="SILDoulosIPA"/>
              </a:rPr>
              <a:t></a:t>
            </a:r>
            <a:r>
              <a:rPr lang="en-US" dirty="0" smtClean="0"/>
              <a:t>], or lateral fricative [</a:t>
            </a:r>
            <a:r>
              <a:rPr lang="en-US" dirty="0" smtClean="0">
                <a:sym typeface="SILDoulosIPA"/>
              </a:rPr>
              <a:t></a:t>
            </a:r>
            <a:r>
              <a:rPr lang="en-US" dirty="0" smtClean="0"/>
              <a:t>] vs. post-alveolar [</a:t>
            </a:r>
            <a:r>
              <a:rPr lang="en-US" dirty="0" smtClean="0">
                <a:sym typeface="SILDoulosIPA"/>
              </a:rPr>
              <a:t></a:t>
            </a:r>
            <a:r>
              <a:rPr lang="en-US" dirty="0" smtClean="0"/>
              <a:t>]?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Formant plot fun</a:t>
            </a:r>
            <a:endParaRPr lang="en-US" dirty="0"/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152399" y="954667"/>
          <a:ext cx="4495801" cy="5903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2" r:id="rId3" imgW="2063520" imgH="2710080" progId="">
                  <p:embed/>
                </p:oleObj>
              </mc:Choice>
              <mc:Fallback>
                <p:oleObj r:id="rId3" imgW="2063520" imgH="27100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99" y="954667"/>
                        <a:ext cx="4495801" cy="5903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4724400" y="951256"/>
          <a:ext cx="4267200" cy="5884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3" r:id="rId5" imgW="1942560" imgH="2679840" progId="">
                  <p:embed/>
                </p:oleObj>
              </mc:Choice>
              <mc:Fallback>
                <p:oleObj r:id="rId5" imgW="1942560" imgH="26798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951256"/>
                        <a:ext cx="4267200" cy="58848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diagrams on slides 9, 21, 27, and 32 are taken from:</a:t>
            </a:r>
          </a:p>
          <a:p>
            <a:r>
              <a:rPr lang="en-US" dirty="0" smtClean="0"/>
              <a:t>Thomas, Erik R., and </a:t>
            </a:r>
            <a:r>
              <a:rPr lang="en-US" dirty="0" err="1" smtClean="0"/>
              <a:t>Janneke</a:t>
            </a:r>
            <a:r>
              <a:rPr lang="en-US" dirty="0" smtClean="0"/>
              <a:t> Van </a:t>
            </a:r>
            <a:r>
              <a:rPr lang="en-US" dirty="0" err="1" smtClean="0"/>
              <a:t>Hofwegen</a:t>
            </a:r>
            <a:r>
              <a:rPr lang="en-US" dirty="0" smtClean="0"/>
              <a:t>.  2011. </a:t>
            </a:r>
            <a:r>
              <a:rPr lang="en-US" dirty="0"/>
              <a:t>Consonantal Variation in the English of a Spanish-Substrate </a:t>
            </a:r>
            <a:r>
              <a:rPr lang="en-US" dirty="0" smtClean="0"/>
              <a:t>Community.  Paper presented at </a:t>
            </a:r>
            <a:r>
              <a:rPr lang="en-US" dirty="0"/>
              <a:t>14</a:t>
            </a:r>
            <a:r>
              <a:rPr lang="en-US" baseline="30000" dirty="0"/>
              <a:t>th</a:t>
            </a:r>
            <a:r>
              <a:rPr lang="en-US" dirty="0"/>
              <a:t> International Conference on Methods in </a:t>
            </a:r>
            <a:r>
              <a:rPr lang="en-US" dirty="0" smtClean="0"/>
              <a:t>Dialectology, London, Ontario, 5 August.</a:t>
            </a:r>
          </a:p>
          <a:p>
            <a:r>
              <a:rPr lang="en-US" dirty="0"/>
              <a:t>The diagram on slide 25 is taken from:</a:t>
            </a:r>
          </a:p>
          <a:p>
            <a:r>
              <a:rPr lang="en-US" dirty="0"/>
              <a:t>Miller-Newman, Sara E., and Hayley E. Heaton.  2011.  Final stop accommodation in married couples.  Poster presented at the 161</a:t>
            </a:r>
            <a:r>
              <a:rPr lang="en-US" baseline="30000" dirty="0"/>
              <a:t>st</a:t>
            </a:r>
            <a:r>
              <a:rPr lang="en-US" dirty="0"/>
              <a:t> meeting of the Acoustical Society of America, </a:t>
            </a:r>
            <a:r>
              <a:rPr lang="en-US" dirty="0" err="1"/>
              <a:t>Seatle</a:t>
            </a:r>
            <a:r>
              <a:rPr lang="en-US" dirty="0"/>
              <a:t>, WA, 27 May.</a:t>
            </a:r>
          </a:p>
          <a:p>
            <a:r>
              <a:rPr lang="en-US" dirty="0" smtClean="0"/>
              <a:t>Other reference:</a:t>
            </a:r>
          </a:p>
          <a:p>
            <a:r>
              <a:rPr lang="en-US" dirty="0"/>
              <a:t>Jesus, Luis M. T., and Christine H. </a:t>
            </a:r>
            <a:r>
              <a:rPr lang="en-US" dirty="0" err="1"/>
              <a:t>Shadle</a:t>
            </a:r>
            <a:r>
              <a:rPr lang="en-US" dirty="0"/>
              <a:t>.  2002.  A parametric study of the spectral characteristics of European Portuguese fricatives.  </a:t>
            </a:r>
            <a:r>
              <a:rPr lang="en-US" i="1" dirty="0"/>
              <a:t>Journal of Phonetics</a:t>
            </a:r>
            <a:r>
              <a:rPr lang="en-US" dirty="0"/>
              <a:t> 30:437-64.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40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64135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Field marks for nasals</a:t>
            </a:r>
            <a:endParaRPr lang="en-US" sz="3600" dirty="0"/>
          </a:p>
        </p:txBody>
      </p:sp>
      <p:pic>
        <p:nvPicPr>
          <p:cNvPr id="7" name="Content Placeholder 6" descr="Fig4_02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98" y="1447800"/>
            <a:ext cx="8115302" cy="541020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838201"/>
            <a:ext cx="8153400" cy="1066799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Nasals show formants in their stop occlusions.  They may or may not show a burst.   Shown: [m].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71755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Field marks for fricatives</a:t>
            </a:r>
            <a:endParaRPr lang="en-US" sz="3600" dirty="0"/>
          </a:p>
        </p:txBody>
      </p:sp>
      <p:pic>
        <p:nvPicPr>
          <p:cNvPr id="7" name="Content Placeholder 6" descr="Fig4_03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524001"/>
            <a:ext cx="8001001" cy="53340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838201"/>
            <a:ext cx="8229600" cy="990599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Fricatives show frication noise, though its robustness varies.  Shown: [f] (left), [v] (right).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05800" cy="64135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Field marks for affricates</a:t>
            </a:r>
            <a:endParaRPr lang="en-US" sz="3600" dirty="0"/>
          </a:p>
        </p:txBody>
      </p:sp>
      <p:pic>
        <p:nvPicPr>
          <p:cNvPr id="7" name="Content Placeholder 6" descr="Fig4_04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524000"/>
            <a:ext cx="8001002" cy="533400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305800" cy="10667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Affricates show a stop gap followed by frication, with a burst in between.  Shown: [</a:t>
            </a:r>
            <a:r>
              <a:rPr lang="en-US" sz="2800" dirty="0" err="1" smtClean="0"/>
              <a:t>pf</a:t>
            </a:r>
            <a:r>
              <a:rPr lang="en-US" sz="2800" dirty="0" smtClean="0"/>
              <a:t>] (left), [</a:t>
            </a:r>
            <a:r>
              <a:rPr lang="en-US" sz="2800" dirty="0" err="1" smtClean="0"/>
              <a:t>bv</a:t>
            </a:r>
            <a:r>
              <a:rPr lang="en-US" sz="2800" dirty="0" smtClean="0"/>
              <a:t>] (right).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1755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Field marks for approximants</a:t>
            </a:r>
            <a:endParaRPr lang="en-US" sz="3600" dirty="0"/>
          </a:p>
        </p:txBody>
      </p:sp>
      <p:pic>
        <p:nvPicPr>
          <p:cNvPr id="7" name="Content Placeholder 6" descr="Fig4_05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55234"/>
            <a:ext cx="7772400" cy="518159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990600"/>
            <a:ext cx="8229600" cy="10795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800" dirty="0" smtClean="0"/>
              <a:t>Lack of a stop gap or frication; otherwise, there aren’t any consistent commonalities, as [w] (left) and trilled [r] (right) show.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Featured variables involving manner of articulation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Interdental</a:t>
            </a:r>
            <a:r>
              <a:rPr lang="en-US" dirty="0" smtClean="0"/>
              <a:t> fricatives vs. stops</a:t>
            </a:r>
          </a:p>
          <a:p>
            <a:r>
              <a:rPr lang="en-US" dirty="0" smtClean="0"/>
              <a:t>Weakening of voiced stops in Spanish after vowels</a:t>
            </a:r>
          </a:p>
          <a:p>
            <a:r>
              <a:rPr lang="en-US" dirty="0" smtClean="0"/>
              <a:t>Tapping/flapping in American &amp; Australian English</a:t>
            </a:r>
          </a:p>
          <a:p>
            <a:r>
              <a:rPr lang="en-US" dirty="0" smtClean="0"/>
              <a:t>Affrication of stops in </a:t>
            </a:r>
            <a:r>
              <a:rPr lang="en-US" dirty="0" err="1" smtClean="0"/>
              <a:t>Scouse</a:t>
            </a:r>
            <a:r>
              <a:rPr lang="en-US" dirty="0" smtClean="0"/>
              <a:t> and Québec French</a:t>
            </a:r>
          </a:p>
          <a:p>
            <a:r>
              <a:rPr lang="en-US" dirty="0" smtClean="0"/>
              <a:t>Affricate/fricative confusion in Mexican American English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Stopping of word-initial /ð/ </a:t>
            </a:r>
            <a:br>
              <a:rPr lang="en-US" sz="4000" dirty="0" smtClean="0"/>
            </a:br>
            <a:r>
              <a:rPr lang="en-US" sz="4000" dirty="0" smtClean="0"/>
              <a:t>after a consonant in </a:t>
            </a:r>
            <a:r>
              <a:rPr lang="en-US" sz="4000" dirty="0" smtClean="0"/>
              <a:t>Pearsall, </a:t>
            </a:r>
            <a:r>
              <a:rPr lang="en-US" sz="4000" dirty="0"/>
              <a:t>T</a:t>
            </a:r>
            <a:r>
              <a:rPr lang="en-US" sz="4000" dirty="0" smtClean="0"/>
              <a:t>exas</a:t>
            </a:r>
            <a:endParaRPr lang="en-US" sz="4000" dirty="0" smtClean="0"/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33775" cy="4921250"/>
          </a:xfrm>
        </p:spPr>
        <p:txBody>
          <a:bodyPr/>
          <a:lstStyle/>
          <a:p>
            <a:pPr eaLnBrk="1" hangingPunct="1"/>
            <a:r>
              <a:rPr lang="en-US" sz="2000" smtClean="0"/>
              <a:t>E.g., </a:t>
            </a:r>
            <a:r>
              <a:rPr lang="en-US" sz="2000" i="1" smtClean="0"/>
              <a:t>keep that</a:t>
            </a:r>
            <a:r>
              <a:rPr lang="en-US" sz="2000" smtClean="0"/>
              <a:t> pronounced [k</a:t>
            </a:r>
            <a:r>
              <a:rPr lang="en-US" sz="2000" baseline="30000" smtClean="0"/>
              <a:t>h</a:t>
            </a:r>
            <a:r>
              <a:rPr lang="en-US" sz="2000" smtClean="0"/>
              <a:t>ip</a:t>
            </a:r>
            <a:r>
              <a:rPr lang="en-US" sz="2000" smtClean="0">
                <a:sym typeface="SILDoulosIPA" pitchFamily="2" charset="2"/>
              </a:rPr>
              <a:t> dæt]</a:t>
            </a:r>
          </a:p>
          <a:p>
            <a:pPr eaLnBrk="1" hangingPunct="1"/>
            <a:r>
              <a:rPr lang="en-US" sz="2000" smtClean="0">
                <a:sym typeface="SILDoulosIPA" pitchFamily="2" charset="2"/>
              </a:rPr>
              <a:t>Cases such as </a:t>
            </a:r>
            <a:r>
              <a:rPr lang="en-US" sz="2000" i="1" smtClean="0">
                <a:sym typeface="SILDoulosIPA" pitchFamily="2" charset="2"/>
              </a:rPr>
              <a:t>had that</a:t>
            </a:r>
            <a:r>
              <a:rPr lang="en-US" sz="2000" smtClean="0">
                <a:sym typeface="SILDoulosIPA" pitchFamily="2" charset="2"/>
              </a:rPr>
              <a:t> pronounced [hæd dæt] that are ambiguous between stopping and assimilation are not included in the stopping tally</a:t>
            </a:r>
          </a:p>
          <a:p>
            <a:pPr eaLnBrk="1" hangingPunct="1"/>
            <a:r>
              <a:rPr lang="en-US" sz="2000" smtClean="0"/>
              <a:t>Ordinary Least Squares Regression used</a:t>
            </a:r>
          </a:p>
          <a:p>
            <a:pPr eaLnBrk="1" hangingPunct="1"/>
            <a:r>
              <a:rPr lang="en-US" sz="2000" smtClean="0"/>
              <a:t>Ethnicity was a significant predictor (p=.007) and education was close (p=.051), but year of birth and sex were not significant.</a:t>
            </a:r>
          </a:p>
          <a:p>
            <a:endParaRPr lang="en-US" smtClean="0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4381500" y="1450975"/>
          <a:ext cx="3905250" cy="507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r:id="rId3" imgW="2724480" imgH="3536640" progId="">
                  <p:embed/>
                </p:oleObj>
              </mc:Choice>
              <mc:Fallback>
                <p:oleObj r:id="rId3" imgW="2724480" imgH="35366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1450975"/>
                        <a:ext cx="3905250" cy="507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1445</Words>
  <Application>Microsoft Office PowerPoint</Application>
  <PresentationFormat>On-screen Show (4:3)</PresentationFormat>
  <Paragraphs>181</Paragraphs>
  <Slides>35</Slides>
  <Notes>0</Notes>
  <HiddenSlides>0</HiddenSlides>
  <MMClips>5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ENG 528: Language Change Research Seminar</vt:lpstr>
      <vt:lpstr>Vowel synthesis exercise</vt:lpstr>
      <vt:lpstr>Field marks for stops</vt:lpstr>
      <vt:lpstr>Field marks for nasals</vt:lpstr>
      <vt:lpstr>Field marks for fricatives</vt:lpstr>
      <vt:lpstr>Field marks for affricates</vt:lpstr>
      <vt:lpstr>Field marks for approximants</vt:lpstr>
      <vt:lpstr>Featured variables involving manner of articulation</vt:lpstr>
      <vt:lpstr>Stopping of word-initial /ð/  after a consonant in Pearsall, Texas</vt:lpstr>
      <vt:lpstr>Place of Articulation (1)</vt:lpstr>
      <vt:lpstr>Place of Articulation (2)</vt:lpstr>
      <vt:lpstr>Locus Equations</vt:lpstr>
      <vt:lpstr>Featured variables involving place of articulation</vt:lpstr>
      <vt:lpstr>Frication: Peak location</vt:lpstr>
      <vt:lpstr>Frication: Spectral moments</vt:lpstr>
      <vt:lpstr>Frication: Ad, Sp, and S´p</vt:lpstr>
      <vt:lpstr>Featured variables involving fricative spectra</vt:lpstr>
      <vt:lpstr>Direct measurement of articulation</vt:lpstr>
      <vt:lpstr>Voice Onset Time (VOT)</vt:lpstr>
      <vt:lpstr>Measuring VOT</vt:lpstr>
      <vt:lpstr>VOT in Pearsall (labials shown)</vt:lpstr>
      <vt:lpstr>Glottalization</vt:lpstr>
      <vt:lpstr>Cues for the voicing distinction</vt:lpstr>
      <vt:lpstr>Stop releases</vt:lpstr>
      <vt:lpstr>Stop release for Pearsall (left), Robeson County, NC (right)</vt:lpstr>
      <vt:lpstr>Laterals: clear and dark /l/</vt:lpstr>
      <vt:lpstr>Clear and dark /l/ in Pearsall</vt:lpstr>
      <vt:lpstr>Other lateral variation</vt:lpstr>
      <vt:lpstr>Rhotics</vt:lpstr>
      <vt:lpstr>Uvular /r/ forms</vt:lpstr>
      <vt:lpstr>Bunched vs. retroflex /r/</vt:lpstr>
      <vt:lpstr>Non-rhoticity</vt:lpstr>
      <vt:lpstr>Question for discussion</vt:lpstr>
      <vt:lpstr>Formant plot fun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 528: Language Change Research Seminar</dc:title>
  <dc:creator>erthomas</dc:creator>
  <cp:lastModifiedBy>erthomas</cp:lastModifiedBy>
  <cp:revision>70</cp:revision>
  <dcterms:created xsi:type="dcterms:W3CDTF">2011-09-18T00:09:28Z</dcterms:created>
  <dcterms:modified xsi:type="dcterms:W3CDTF">2011-12-30T20:31:18Z</dcterms:modified>
</cp:coreProperties>
</file>