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93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0" r:id="rId32"/>
    <p:sldId id="289" r:id="rId33"/>
    <p:sldId id="287" r:id="rId34"/>
    <p:sldId id="292" r:id="rId35"/>
    <p:sldId id="288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8E4B-E245-47C6-A186-FF363F504141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8BE-9FF1-4428-80E2-826FB386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8E4B-E245-47C6-A186-FF363F504141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8BE-9FF1-4428-80E2-826FB386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8E4B-E245-47C6-A186-FF363F504141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8BE-9FF1-4428-80E2-826FB386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8E4B-E245-47C6-A186-FF363F504141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8BE-9FF1-4428-80E2-826FB386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8E4B-E245-47C6-A186-FF363F504141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8BE-9FF1-4428-80E2-826FB386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8E4B-E245-47C6-A186-FF363F504141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8BE-9FF1-4428-80E2-826FB386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8E4B-E245-47C6-A186-FF363F504141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8BE-9FF1-4428-80E2-826FB386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8E4B-E245-47C6-A186-FF363F504141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8BE-9FF1-4428-80E2-826FB386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8E4B-E245-47C6-A186-FF363F504141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8BE-9FF1-4428-80E2-826FB386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8E4B-E245-47C6-A186-FF363F504141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8BE-9FF1-4428-80E2-826FB386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8E4B-E245-47C6-A186-FF363F504141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8BE-9FF1-4428-80E2-826FB386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98E4B-E245-47C6-A186-FF363F504141}" type="datetimeFigureOut">
              <a:rPr lang="en-US" smtClean="0"/>
              <a:pPr/>
              <a:t>12/30/2011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88BE-9FF1-4428-80E2-826FB386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tsfidRq2tw" TargetMode="External"/><Relationship Id="rId2" Type="http://schemas.openxmlformats.org/officeDocument/2006/relationships/hyperlink" Target="http://www.wimp.com/mcgurkeffec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2.xml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5.png"/><Relationship Id="rId2" Type="http://schemas.openxmlformats.org/officeDocument/2006/relationships/audio" Target="../media/media1.WAV"/><Relationship Id="rId16" Type="http://schemas.openxmlformats.org/officeDocument/2006/relationships/image" Target="../media/image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image" Target="../media/image3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8.wav"/><Relationship Id="rId7" Type="http://schemas.openxmlformats.org/officeDocument/2006/relationships/image" Target="../media/image7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wav"/><Relationship Id="rId3" Type="http://schemas.microsoft.com/office/2007/relationships/media" Target="../media/media10.wav"/><Relationship Id="rId7" Type="http://schemas.microsoft.com/office/2007/relationships/media" Target="../media/media12.wav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audio" Target="../media/media11.wav"/><Relationship Id="rId5" Type="http://schemas.microsoft.com/office/2007/relationships/media" Target="../media/media11.wav"/><Relationship Id="rId10" Type="http://schemas.openxmlformats.org/officeDocument/2006/relationships/image" Target="../media/image5.png"/><Relationship Id="rId4" Type="http://schemas.openxmlformats.org/officeDocument/2006/relationships/audio" Target="../media/media10.wav"/><Relationship Id="rId9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3" Type="http://schemas.microsoft.com/office/2007/relationships/media" Target="../media/media14.WAV"/><Relationship Id="rId7" Type="http://schemas.microsoft.com/office/2007/relationships/media" Target="../media/media16.WAV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11" Type="http://schemas.openxmlformats.org/officeDocument/2006/relationships/image" Target="../media/image8.png"/><Relationship Id="rId5" Type="http://schemas.microsoft.com/office/2007/relationships/media" Target="../media/media15.WAV"/><Relationship Id="rId10" Type="http://schemas.openxmlformats.org/officeDocument/2006/relationships/image" Target="../media/image5.png"/><Relationship Id="rId4" Type="http://schemas.openxmlformats.org/officeDocument/2006/relationships/audio" Target="../media/media14.WAV"/><Relationship Id="rId9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9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5" Type="http://schemas.microsoft.com/office/2007/relationships/media" Target="../media/media20.WAV"/><Relationship Id="rId4" Type="http://schemas.openxmlformats.org/officeDocument/2006/relationships/audio" Target="../media/media19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 528: Language Change Research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Sociophonetics</a:t>
            </a:r>
            <a:r>
              <a:rPr lang="en-US" dirty="0" smtClean="0"/>
              <a:t>: An Introduction</a:t>
            </a:r>
          </a:p>
          <a:p>
            <a:r>
              <a:rPr lang="en-US" dirty="0" smtClean="0"/>
              <a:t>Chapter 3: Perception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Tasks: Open-Ended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new open-ended task borrowed from psychology: the </a:t>
            </a:r>
            <a:r>
              <a:rPr lang="en-US" i="1" dirty="0" smtClean="0"/>
              <a:t>prime/target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Subjects hear two words.  They’re supposed to identify the SECOND one, which is called the </a:t>
            </a:r>
            <a:r>
              <a:rPr lang="en-US" i="1" dirty="0" smtClean="0"/>
              <a:t>target</a:t>
            </a:r>
            <a:r>
              <a:rPr lang="en-US" dirty="0" smtClean="0"/>
              <a:t> (or sometimes the </a:t>
            </a:r>
            <a:r>
              <a:rPr lang="en-US" i="1" dirty="0" smtClean="0"/>
              <a:t>probe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first word, called the </a:t>
            </a:r>
            <a:r>
              <a:rPr lang="en-US" i="1" dirty="0" smtClean="0"/>
              <a:t>prime</a:t>
            </a:r>
            <a:r>
              <a:rPr lang="en-US" dirty="0" smtClean="0"/>
              <a:t>, may be semantically related or phonologically similar to the target, or neither one</a:t>
            </a:r>
          </a:p>
          <a:p>
            <a:r>
              <a:rPr lang="en-US" dirty="0" smtClean="0"/>
              <a:t>Responses are timed—this is crucial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Tasks: Forced-Choice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Forced-choice: subjects are given choices and they have to pick one</a:t>
            </a:r>
          </a:p>
          <a:p>
            <a:r>
              <a:rPr lang="en-US" dirty="0" smtClean="0"/>
              <a:t>Often used for identification of phonemes</a:t>
            </a:r>
          </a:p>
          <a:p>
            <a:r>
              <a:rPr lang="en-US" dirty="0" smtClean="0"/>
              <a:t>Can be used to study </a:t>
            </a:r>
            <a:r>
              <a:rPr lang="en-US" i="1" dirty="0" smtClean="0"/>
              <a:t>trading relations</a:t>
            </a:r>
            <a:r>
              <a:rPr lang="en-US" dirty="0" smtClean="0"/>
              <a:t> in phoneme identification (i.e., which phonetic cue is used?)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Identification Tasks: Forced-Choice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 smtClean="0"/>
              <a:t>McGurk</a:t>
            </a:r>
            <a:r>
              <a:rPr lang="en-US" i="1" dirty="0" smtClean="0"/>
              <a:t> effect</a:t>
            </a:r>
            <a:r>
              <a:rPr lang="en-US" dirty="0" smtClean="0"/>
              <a:t>: visual stimulus overrides or warps the auditory stimulus</a:t>
            </a:r>
          </a:p>
          <a:p>
            <a:r>
              <a:rPr lang="en-US" dirty="0" smtClean="0"/>
              <a:t>see this website: </a:t>
            </a:r>
            <a:r>
              <a:rPr lang="en-US" dirty="0" smtClean="0">
                <a:hlinkClick r:id="rId2"/>
              </a:rPr>
              <a:t>http://www.wimp.com/mcgurkeffect/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 try </a:t>
            </a:r>
            <a:r>
              <a:rPr lang="en-US" sz="2800" dirty="0" smtClean="0">
                <a:hlinkClick r:id="rId3"/>
              </a:rPr>
              <a:t>http://www.youtube.com/watch?v=jtsfidRq2tw</a:t>
            </a:r>
            <a:endParaRPr lang="en-US" sz="2800" dirty="0" smtClean="0"/>
          </a:p>
          <a:p>
            <a:r>
              <a:rPr lang="en-US" dirty="0" smtClean="0"/>
              <a:t>Can also be studied with open-ended design</a:t>
            </a:r>
          </a:p>
          <a:p>
            <a:r>
              <a:rPr lang="en-US" dirty="0" smtClean="0"/>
              <a:t>Similar effects are noted when subjects are given misleading or false information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Tasks: Forced-Choice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Goodness ratings: subjects hear stimuli and have to rate how natural the stimuli sound on a scale</a:t>
            </a:r>
          </a:p>
          <a:p>
            <a:r>
              <a:rPr lang="en-US" dirty="0" smtClean="0"/>
              <a:t>Not used as much as it could be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Tasks: Forced-Choice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Ratings of people are commonly done for psychological experiments</a:t>
            </a:r>
          </a:p>
          <a:p>
            <a:r>
              <a:rPr lang="en-US" dirty="0" smtClean="0"/>
              <a:t>Subjective reaction tests: used to get at stereotypes; intelligence, friendliness, and trustworthiness are common traits that are rated</a:t>
            </a:r>
          </a:p>
          <a:p>
            <a:r>
              <a:rPr lang="en-US" i="1" dirty="0" smtClean="0"/>
              <a:t>Matched-guise</a:t>
            </a:r>
            <a:r>
              <a:rPr lang="en-US" dirty="0" smtClean="0"/>
              <a:t> tests are a special type of the above</a:t>
            </a:r>
          </a:p>
          <a:p>
            <a:r>
              <a:rPr lang="en-US" dirty="0" smtClean="0"/>
              <a:t>Intelligibility and Divergence: used to determine how different a dialect is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Same/different tasks: used for mergers and splits and for determining which phonetic cues are salient</a:t>
            </a:r>
          </a:p>
          <a:p>
            <a:r>
              <a:rPr lang="en-US" dirty="0" smtClean="0"/>
              <a:t>Oddball detection: Which of these does not belong?  (Like in </a:t>
            </a:r>
            <a:r>
              <a:rPr lang="en-US" i="1" dirty="0" smtClean="0"/>
              <a:t>Sesame Street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ABX: Is X more like A or B?  Can also be XAB or AXB</a:t>
            </a:r>
          </a:p>
          <a:p>
            <a:r>
              <a:rPr lang="en-US" dirty="0" smtClean="0"/>
              <a:t>Some of the experiments discussed under Identification Tasks can also be set up as Discrimination Tasks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Judgment vs. Functional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Sometimes, a judgment task just can’t get at people’s subconscious knowledge</a:t>
            </a:r>
          </a:p>
          <a:p>
            <a:r>
              <a:rPr lang="en-US" dirty="0" smtClean="0"/>
              <a:t>Then you can set up a </a:t>
            </a:r>
            <a:r>
              <a:rPr lang="en-US" i="1" dirty="0" smtClean="0"/>
              <a:t>functional</a:t>
            </a:r>
            <a:r>
              <a:rPr lang="en-US" dirty="0" smtClean="0"/>
              <a:t> experiment</a:t>
            </a:r>
          </a:p>
          <a:p>
            <a:r>
              <a:rPr lang="en-US" dirty="0" smtClean="0"/>
              <a:t>Ingenuity can be important</a:t>
            </a:r>
          </a:p>
          <a:p>
            <a:r>
              <a:rPr lang="en-US" dirty="0" smtClean="0"/>
              <a:t>E.g., the famous “coach test” from </a:t>
            </a:r>
            <a:r>
              <a:rPr lang="en-US" dirty="0" err="1" smtClean="0"/>
              <a:t>Labov</a:t>
            </a:r>
            <a:r>
              <a:rPr lang="en-US" dirty="0" smtClean="0"/>
              <a:t>, Karan, &amp; Miller (1991)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general aims of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ability of listeners to identify the regional dialect, ethnicity, or social class of a speaker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general aims of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ability of listeners to identify the regional dialect, ethnicity, or social class of a speaker</a:t>
            </a:r>
          </a:p>
          <a:p>
            <a:r>
              <a:rPr lang="en-US" dirty="0" smtClean="0"/>
              <a:t>2.  how stereotypes influence the perception of sounds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general aims of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ability of listeners to identify the regional dialect, ethnicity, or social class of a speaker</a:t>
            </a:r>
          </a:p>
          <a:p>
            <a:r>
              <a:rPr lang="en-US" dirty="0" smtClean="0"/>
              <a:t>2.  how stereotypes influence the perception of sounds</a:t>
            </a:r>
          </a:p>
          <a:p>
            <a:r>
              <a:rPr lang="en-US" dirty="0" smtClean="0"/>
              <a:t>3.  presence of mergers or splits in perception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Scales for 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Pitch=how frequency is perceived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el</a:t>
            </a:r>
            <a:r>
              <a:rPr lang="en-US" dirty="0" smtClean="0"/>
              <a:t>: </a:t>
            </a:r>
            <a:r>
              <a:rPr lang="en-US" dirty="0" err="1" smtClean="0"/>
              <a:t>mel</a:t>
            </a:r>
            <a:r>
              <a:rPr lang="en-US" dirty="0" smtClean="0"/>
              <a:t>=1127(LN(1+Hz/700))</a:t>
            </a:r>
          </a:p>
          <a:p>
            <a:r>
              <a:rPr lang="en-US" dirty="0" smtClean="0"/>
              <a:t>Bark: two formulas in use; Z=converted to Bark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err="1" smtClean="0"/>
              <a:t>Zwicker</a:t>
            </a:r>
            <a:r>
              <a:rPr lang="en-US" dirty="0" smtClean="0"/>
              <a:t> &amp; </a:t>
            </a:r>
            <a:r>
              <a:rPr lang="en-US" dirty="0" err="1" smtClean="0"/>
              <a:t>Terhardt</a:t>
            </a:r>
            <a:r>
              <a:rPr lang="en-US" dirty="0" smtClean="0"/>
              <a:t> Z=13*ATAN(0.76*kHz)+3.5*ATAN(kHz/7.5)^2</a:t>
            </a:r>
          </a:p>
          <a:p>
            <a:pPr marL="804672">
              <a:buFont typeface="Wingdings" pitchFamily="2" charset="2"/>
              <a:buChar char="§"/>
            </a:pPr>
            <a:r>
              <a:rPr lang="en-US" dirty="0" err="1" smtClean="0"/>
              <a:t>Traunmüller</a:t>
            </a:r>
            <a:r>
              <a:rPr lang="en-US" dirty="0" smtClean="0"/>
              <a:t> Z =((26.81/(1+1960/Hz))-0.53) (but correction formulas needed &lt;2Bark and &gt;20.1 Bark)</a:t>
            </a:r>
          </a:p>
          <a:p>
            <a:r>
              <a:rPr lang="en-US" dirty="0" smtClean="0"/>
              <a:t>ERB: ERB=16.7*LOG(0.006046Hz+1)</a:t>
            </a:r>
          </a:p>
          <a:p>
            <a:r>
              <a:rPr lang="en-US" dirty="0"/>
              <a:t>s</a:t>
            </a:r>
            <a:r>
              <a:rPr lang="en-US" dirty="0" smtClean="0"/>
              <a:t>emitones: any doubling of pitch=octave; semitone=3.863*LOG(higher/lower)</a:t>
            </a:r>
          </a:p>
          <a:p>
            <a:r>
              <a:rPr lang="en-US" dirty="0" smtClean="0"/>
              <a:t>These transformations can be used with Excel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general aims of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ability of listeners to identify the regional dialect, ethnicity, or social class of a speaker</a:t>
            </a:r>
          </a:p>
          <a:p>
            <a:r>
              <a:rPr lang="en-US" dirty="0" smtClean="0"/>
              <a:t>2.  how stereotypes influence the perception of sounds</a:t>
            </a:r>
          </a:p>
          <a:p>
            <a:r>
              <a:rPr lang="en-US" dirty="0" smtClean="0"/>
              <a:t>3.  presence of mergers or splits in perception</a:t>
            </a:r>
          </a:p>
          <a:p>
            <a:r>
              <a:rPr lang="en-US" dirty="0" smtClean="0"/>
              <a:t>4.  how dialectal differences affect the categorization of phones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general aims of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ability of listeners to identify the regional dialect, ethnicity, or social class of a speaker</a:t>
            </a:r>
          </a:p>
          <a:p>
            <a:r>
              <a:rPr lang="en-US" dirty="0" smtClean="0"/>
              <a:t>2.  how stereotypes influence the perception of sounds</a:t>
            </a:r>
          </a:p>
          <a:p>
            <a:r>
              <a:rPr lang="en-US" dirty="0" smtClean="0"/>
              <a:t>3.  presence of mergers or splits in perception</a:t>
            </a:r>
          </a:p>
          <a:p>
            <a:r>
              <a:rPr lang="en-US" dirty="0" smtClean="0"/>
              <a:t>4.  how dialectal differences affect the categorization of phones</a:t>
            </a:r>
          </a:p>
          <a:p>
            <a:r>
              <a:rPr lang="en-US" dirty="0" smtClean="0"/>
              <a:t>5.  stereotypical attitudes about people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Treatments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Speech Synthesizer: important for some experiments</a:t>
            </a:r>
          </a:p>
          <a:p>
            <a:r>
              <a:rPr lang="en-US" dirty="0" smtClean="0"/>
              <a:t>Three current kinds of synthesis: synthesis-by-rule (i.e., from scratch) and modification of a model of a real voice, but PSOLA is also still in use</a:t>
            </a:r>
          </a:p>
          <a:p>
            <a:r>
              <a:rPr lang="en-US" dirty="0" smtClean="0"/>
              <a:t>Modeling of real voices and PSOLA are what we mostly use for perception research</a:t>
            </a:r>
          </a:p>
          <a:p>
            <a:r>
              <a:rPr lang="en-US" dirty="0" smtClean="0"/>
              <a:t>Lots of things can be modified; timing and F</a:t>
            </a:r>
            <a:r>
              <a:rPr lang="en-US" baseline="-25000" dirty="0" smtClean="0"/>
              <a:t>0</a:t>
            </a:r>
            <a:r>
              <a:rPr lang="en-US" dirty="0" smtClean="0"/>
              <a:t> are easiest, formants and amplitude(?) are harder, </a:t>
            </a:r>
            <a:r>
              <a:rPr lang="en-US" dirty="0" err="1" smtClean="0"/>
              <a:t>aperiodic</a:t>
            </a:r>
            <a:r>
              <a:rPr lang="en-US" dirty="0" smtClean="0"/>
              <a:t> components are very difficult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Treatments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Gating: start with a sliver of the signal and add more with each stimulus</a:t>
            </a:r>
            <a:endParaRPr lang="en-US" dirty="0"/>
          </a:p>
        </p:txBody>
      </p:sp>
      <p:pic>
        <p:nvPicPr>
          <p:cNvPr id="4" name="528Pat_sat_gate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990600" y="3124200"/>
            <a:ext cx="838200" cy="838200"/>
          </a:xfrm>
          <a:prstGeom prst="rect">
            <a:avLst/>
          </a:prstGeom>
        </p:spPr>
      </p:pic>
      <p:pic>
        <p:nvPicPr>
          <p:cNvPr id="5" name="528Pat_sat_gate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2286000" y="3124200"/>
            <a:ext cx="838200" cy="838200"/>
          </a:xfrm>
          <a:prstGeom prst="rect">
            <a:avLst/>
          </a:prstGeom>
        </p:spPr>
      </p:pic>
      <p:pic>
        <p:nvPicPr>
          <p:cNvPr id="6" name="528Pat_sat_gate3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3581400" y="3124200"/>
            <a:ext cx="838200" cy="838200"/>
          </a:xfrm>
          <a:prstGeom prst="rect">
            <a:avLst/>
          </a:prstGeom>
        </p:spPr>
      </p:pic>
      <p:pic>
        <p:nvPicPr>
          <p:cNvPr id="7" name="528Pat_sat_gate4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4800600" y="3124200"/>
            <a:ext cx="838200" cy="838200"/>
          </a:xfrm>
          <a:prstGeom prst="rect">
            <a:avLst/>
          </a:prstGeom>
        </p:spPr>
      </p:pic>
      <p:pic>
        <p:nvPicPr>
          <p:cNvPr id="8" name="528Pat_sat_gate5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5943600" y="3124200"/>
            <a:ext cx="838200" cy="838200"/>
          </a:xfrm>
          <a:prstGeom prst="rect">
            <a:avLst/>
          </a:prstGeom>
        </p:spPr>
      </p:pic>
      <p:pic>
        <p:nvPicPr>
          <p:cNvPr id="9" name="528Pat_sat_gate6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7162800" y="31242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Treatments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 of noise or babble: useful to investigate intelligibility (e.g., of a dialect) and to see how salient a particular phonetic cue is</a:t>
            </a:r>
            <a:endParaRPr lang="en-US" dirty="0"/>
          </a:p>
        </p:txBody>
      </p:sp>
      <p:pic>
        <p:nvPicPr>
          <p:cNvPr id="4" name="528Pat_sat_origina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905000" y="4267200"/>
            <a:ext cx="914400" cy="914400"/>
          </a:xfrm>
          <a:prstGeom prst="rect">
            <a:avLst/>
          </a:prstGeom>
        </p:spPr>
      </p:pic>
      <p:pic>
        <p:nvPicPr>
          <p:cNvPr id="5" name="528Pat_sat_withnois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096000" y="4343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Treatments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Filtering: very useful for eliminating certain kinds of information, such as one or all formants</a:t>
            </a:r>
          </a:p>
          <a:p>
            <a:r>
              <a:rPr lang="en-US" dirty="0" err="1" smtClean="0"/>
              <a:t>Lowpass</a:t>
            </a:r>
            <a:r>
              <a:rPr lang="en-US" dirty="0" smtClean="0"/>
              <a:t>, </a:t>
            </a:r>
            <a:r>
              <a:rPr lang="en-US" dirty="0" err="1" smtClean="0"/>
              <a:t>highpass</a:t>
            </a:r>
            <a:r>
              <a:rPr lang="en-US" dirty="0" smtClean="0"/>
              <a:t>, and </a:t>
            </a:r>
            <a:r>
              <a:rPr lang="en-US" dirty="0" err="1" smtClean="0"/>
              <a:t>bandpass</a:t>
            </a:r>
            <a:r>
              <a:rPr lang="en-US" dirty="0" smtClean="0"/>
              <a:t> filtering and band zeroing; also residual signal in LPC inverse filtering</a:t>
            </a:r>
            <a:endParaRPr lang="en-US" dirty="0"/>
          </a:p>
        </p:txBody>
      </p:sp>
      <p:pic>
        <p:nvPicPr>
          <p:cNvPr id="4" name="528Pat_sat_lowpass40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66800" y="5105400"/>
            <a:ext cx="914400" cy="914400"/>
          </a:xfrm>
          <a:prstGeom prst="rect">
            <a:avLst/>
          </a:prstGeom>
        </p:spPr>
      </p:pic>
      <p:pic>
        <p:nvPicPr>
          <p:cNvPr id="5" name="528Pat_sat_highpass200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971800" y="5105400"/>
            <a:ext cx="914400" cy="914400"/>
          </a:xfrm>
          <a:prstGeom prst="rect">
            <a:avLst/>
          </a:prstGeom>
        </p:spPr>
      </p:pic>
      <p:pic>
        <p:nvPicPr>
          <p:cNvPr id="6" name="528Pat_sat_bandpass_1400_2800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876800" y="5105400"/>
            <a:ext cx="914400" cy="914400"/>
          </a:xfrm>
          <a:prstGeom prst="rect">
            <a:avLst/>
          </a:prstGeom>
        </p:spPr>
      </p:pic>
      <p:pic>
        <p:nvPicPr>
          <p:cNvPr id="7" name="528Pat_sat_bandzero_800_2500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6781800" y="5105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Treatments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Modifications of F</a:t>
            </a:r>
            <a:r>
              <a:rPr lang="en-US" baseline="-25000" dirty="0" smtClean="0"/>
              <a:t>0</a:t>
            </a:r>
          </a:p>
          <a:p>
            <a:r>
              <a:rPr lang="en-US" dirty="0" err="1" smtClean="0"/>
              <a:t>Monotonization</a:t>
            </a:r>
            <a:r>
              <a:rPr lang="en-US" dirty="0" smtClean="0"/>
              <a:t> is useful</a:t>
            </a:r>
          </a:p>
          <a:p>
            <a:r>
              <a:rPr lang="en-US" dirty="0" smtClean="0"/>
              <a:t>Addition and multiplication of F</a:t>
            </a:r>
            <a:r>
              <a:rPr lang="en-US" baseline="-25000" dirty="0" smtClean="0"/>
              <a:t>0</a:t>
            </a:r>
            <a:r>
              <a:rPr lang="en-US" dirty="0" smtClean="0"/>
              <a:t> are easy</a:t>
            </a:r>
          </a:p>
          <a:p>
            <a:r>
              <a:rPr lang="en-US" dirty="0" smtClean="0"/>
              <a:t>Local modifications of F</a:t>
            </a:r>
            <a:r>
              <a:rPr lang="en-US" baseline="-25000" dirty="0" smtClean="0"/>
              <a:t>0</a:t>
            </a:r>
            <a:r>
              <a:rPr lang="en-US" dirty="0" smtClean="0"/>
              <a:t> can also be done, but require more work</a:t>
            </a:r>
            <a:endParaRPr lang="en-US" dirty="0"/>
          </a:p>
        </p:txBody>
      </p:sp>
      <p:pic>
        <p:nvPicPr>
          <p:cNvPr id="4" name="528Pat_sat_Klattresy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95400" y="4953000"/>
            <a:ext cx="914400" cy="914400"/>
          </a:xfrm>
          <a:prstGeom prst="rect">
            <a:avLst/>
          </a:prstGeom>
        </p:spPr>
      </p:pic>
      <p:pic>
        <p:nvPicPr>
          <p:cNvPr id="5" name="528Pat_sat_monotonized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200400" y="4953000"/>
            <a:ext cx="914400" cy="914400"/>
          </a:xfrm>
          <a:prstGeom prst="rect">
            <a:avLst/>
          </a:prstGeom>
        </p:spPr>
      </p:pic>
      <p:pic>
        <p:nvPicPr>
          <p:cNvPr id="6" name="528Pat_sat_pitchhalved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5105400" y="4953000"/>
            <a:ext cx="914400" cy="914400"/>
          </a:xfrm>
          <a:prstGeom prst="rect">
            <a:avLst/>
          </a:prstGeom>
        </p:spPr>
      </p:pic>
      <p:pic>
        <p:nvPicPr>
          <p:cNvPr id="7" name="528Pat_sat_pitchplus150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010400" y="49530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Treatments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Modification of formant values: used when vowel quality is a salient variable</a:t>
            </a:r>
          </a:p>
          <a:p>
            <a:r>
              <a:rPr lang="en-US" dirty="0" smtClean="0"/>
              <a:t>Seems to work better with some voices than with others</a:t>
            </a:r>
          </a:p>
          <a:p>
            <a:r>
              <a:rPr lang="en-US" dirty="0" smtClean="0"/>
              <a:t>Usually, you’ll modify only parts of the signal, not the whole thing</a:t>
            </a:r>
            <a:endParaRPr lang="en-US" dirty="0"/>
          </a:p>
        </p:txBody>
      </p:sp>
      <p:pic>
        <p:nvPicPr>
          <p:cNvPr id="4" name="528Pat_sat_Klatt_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867400" y="5105400"/>
            <a:ext cx="914400" cy="914400"/>
          </a:xfrm>
          <a:prstGeom prst="rect">
            <a:avLst/>
          </a:prstGeom>
        </p:spPr>
      </p:pic>
      <p:pic>
        <p:nvPicPr>
          <p:cNvPr id="5" name="528Pat_sat_Klattresy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514600" y="51054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Treatments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Temporal modifications: compression and prolongation are the main ones, but global vs. local application of them is also a possibility</a:t>
            </a:r>
          </a:p>
          <a:p>
            <a:r>
              <a:rPr lang="en-US" dirty="0" smtClean="0"/>
              <a:t>I won’t go into the minor ones here (bandwidth modification, spectral tilt modification, </a:t>
            </a:r>
            <a:r>
              <a:rPr lang="en-US" dirty="0" err="1" smtClean="0"/>
              <a:t>resplicing</a:t>
            </a:r>
            <a:r>
              <a:rPr lang="en-US" dirty="0" smtClean="0"/>
              <a:t>, backward playing)</a:t>
            </a:r>
            <a:endParaRPr lang="en-US" dirty="0"/>
          </a:p>
        </p:txBody>
      </p:sp>
      <p:pic>
        <p:nvPicPr>
          <p:cNvPr id="4" name="528Pat_sat_PSOLAresy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90600" y="5181600"/>
            <a:ext cx="838200" cy="838200"/>
          </a:xfrm>
          <a:prstGeom prst="rect">
            <a:avLst/>
          </a:prstGeom>
        </p:spPr>
      </p:pic>
      <p:pic>
        <p:nvPicPr>
          <p:cNvPr id="5" name="528Pat_sat_slow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5181600"/>
            <a:ext cx="838200" cy="838200"/>
          </a:xfrm>
          <a:prstGeom prst="rect">
            <a:avLst/>
          </a:prstGeom>
        </p:spPr>
      </p:pic>
      <p:pic>
        <p:nvPicPr>
          <p:cNvPr id="6" name="528Pat_sat_fast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467600" y="51816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Assembly of Experimental Recording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You need a pause between stimuli</a:t>
            </a:r>
          </a:p>
          <a:p>
            <a:r>
              <a:rPr lang="en-US" dirty="0" smtClean="0"/>
              <a:t>Usually, you’ll put the stimuli into blocks</a:t>
            </a:r>
          </a:p>
          <a:p>
            <a:r>
              <a:rPr lang="en-US" dirty="0" smtClean="0"/>
              <a:t>Blocks should be announced (“set 1,” etc.) so that listeners don’t get lost</a:t>
            </a:r>
          </a:p>
          <a:p>
            <a:r>
              <a:rPr lang="en-US" dirty="0" err="1" smtClean="0"/>
              <a:t>Distractor</a:t>
            </a:r>
            <a:r>
              <a:rPr lang="en-US" dirty="0" smtClean="0"/>
              <a:t> stimuli may be needed</a:t>
            </a:r>
          </a:p>
          <a:p>
            <a:r>
              <a:rPr lang="en-US" dirty="0" smtClean="0"/>
              <a:t>Assume that you’ll have to throw out results from the first several stimuli to account for </a:t>
            </a:r>
            <a:r>
              <a:rPr lang="en-US" dirty="0" err="1" smtClean="0"/>
              <a:t>acclimitization</a:t>
            </a:r>
            <a:endParaRPr lang="en-US" dirty="0" smtClean="0"/>
          </a:p>
          <a:p>
            <a:r>
              <a:rPr lang="en-US" dirty="0" smtClean="0"/>
              <a:t>Make sure your experimental trials aren’t too long</a:t>
            </a:r>
          </a:p>
          <a:p>
            <a:r>
              <a:rPr lang="en-US" dirty="0" smtClean="0"/>
              <a:t>Easy to put stimuli and pauses together in </a:t>
            </a:r>
            <a:r>
              <a:rPr lang="en-US" dirty="0" err="1" smtClean="0"/>
              <a:t>Praat</a:t>
            </a:r>
            <a:r>
              <a:rPr lang="en-US" dirty="0" smtClean="0"/>
              <a:t>—use the Concatenate function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how speech perception is studied</a:t>
            </a:r>
          </a:p>
          <a:p>
            <a:r>
              <a:rPr lang="en-US" dirty="0" smtClean="0"/>
              <a:t>After all, you can’t just hook somebody up to a machine and get a perception-gram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of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Get the right kind of listeners</a:t>
            </a:r>
          </a:p>
          <a:p>
            <a:r>
              <a:rPr lang="en-US" dirty="0" smtClean="0"/>
              <a:t>For complicated tasks, familiarization may be needed</a:t>
            </a:r>
          </a:p>
          <a:p>
            <a:r>
              <a:rPr lang="en-US" dirty="0" smtClean="0"/>
              <a:t>Can you use earphones?  Better if you can, but make sure they work right and are right volume</a:t>
            </a:r>
          </a:p>
          <a:p>
            <a:r>
              <a:rPr lang="en-US" dirty="0" smtClean="0"/>
              <a:t>Response forms: paper, </a:t>
            </a:r>
            <a:r>
              <a:rPr lang="en-US" dirty="0" err="1" smtClean="0"/>
              <a:t>Scantron</a:t>
            </a:r>
            <a:r>
              <a:rPr lang="en-US" dirty="0" smtClean="0"/>
              <a:t>, or computerized</a:t>
            </a:r>
          </a:p>
          <a:p>
            <a:r>
              <a:rPr lang="en-US" dirty="0" smtClean="0"/>
              <a:t>Timing responses: if needed, a computer is necessary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Elizabeth Strand (1999)</a:t>
            </a:r>
            <a:br>
              <a:rPr lang="en-US" dirty="0" smtClean="0"/>
            </a:br>
            <a:r>
              <a:rPr lang="en-US" sz="3100" dirty="0" smtClean="0"/>
              <a:t>“Uncovering the role of gender stereotypes in speech perception”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smtClean="0"/>
              <a:t>Invariance</a:t>
            </a:r>
            <a:r>
              <a:rPr lang="en-US" dirty="0" smtClean="0"/>
              <a:t>: the notion that there are invariant properties of sounds that allow listeners to identify them consistently</a:t>
            </a:r>
          </a:p>
          <a:p>
            <a:r>
              <a:rPr lang="en-US" dirty="0" smtClean="0"/>
              <a:t>Strand was addressing a phenomenon similar to the </a:t>
            </a:r>
            <a:r>
              <a:rPr lang="en-US" i="1" dirty="0" err="1" smtClean="0"/>
              <a:t>McGurk</a:t>
            </a:r>
            <a:r>
              <a:rPr lang="en-US" i="1" dirty="0" smtClean="0"/>
              <a:t> Effect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Using auditory stimuli on a continuum between </a:t>
            </a:r>
            <a:r>
              <a:rPr lang="en-US" i="1" dirty="0" smtClean="0"/>
              <a:t>sod</a:t>
            </a:r>
            <a:r>
              <a:rPr lang="en-US" dirty="0" smtClean="0"/>
              <a:t> and </a:t>
            </a:r>
            <a:r>
              <a:rPr lang="en-US" i="1" dirty="0" smtClean="0"/>
              <a:t>shod</a:t>
            </a:r>
            <a:r>
              <a:rPr lang="en-US" dirty="0" smtClean="0"/>
              <a:t>, she found that the boundary changed depending on whether the sound was paired with a video of a male or a video of a female</a:t>
            </a:r>
          </a:p>
          <a:p>
            <a:r>
              <a:rPr lang="en-US" dirty="0" smtClean="0"/>
              <a:t>A follow-up experiment found the same thing for the vowels in </a:t>
            </a:r>
            <a:r>
              <a:rPr lang="en-US" i="1" dirty="0" smtClean="0"/>
              <a:t>hood</a:t>
            </a:r>
            <a:r>
              <a:rPr lang="en-US" dirty="0" smtClean="0"/>
              <a:t> and </a:t>
            </a:r>
            <a:r>
              <a:rPr lang="en-US" i="1" dirty="0" err="1" smtClean="0"/>
              <a:t>hud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/>
              <a:t>Tore </a:t>
            </a:r>
            <a:r>
              <a:rPr lang="en-US" sz="4200" dirty="0" err="1" smtClean="0"/>
              <a:t>Janson</a:t>
            </a:r>
            <a:r>
              <a:rPr lang="en-US" sz="4200" dirty="0" smtClean="0"/>
              <a:t> &amp; Richard Schulman (1983)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“Non-distinctive features and their use”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Comparison of Stockholm and </a:t>
            </a:r>
            <a:r>
              <a:rPr lang="en-US" dirty="0" err="1" smtClean="0"/>
              <a:t>Lycksele</a:t>
            </a:r>
            <a:r>
              <a:rPr lang="en-US" dirty="0" smtClean="0"/>
              <a:t> dialects of Swedish</a:t>
            </a:r>
          </a:p>
          <a:p>
            <a:r>
              <a:rPr lang="en-US" dirty="0" err="1" smtClean="0"/>
              <a:t>Lycksele</a:t>
            </a:r>
            <a:r>
              <a:rPr lang="en-US" dirty="0" smtClean="0"/>
              <a:t> maintains short /e/-/</a:t>
            </a:r>
            <a:r>
              <a:rPr lang="en-US" dirty="0" smtClean="0">
                <a:sym typeface="SILDoulosIPA"/>
              </a:rPr>
              <a:t></a:t>
            </a:r>
            <a:r>
              <a:rPr lang="en-US" dirty="0" smtClean="0"/>
              <a:t>/ distinction; Stockholm doesn’t</a:t>
            </a:r>
          </a:p>
          <a:p>
            <a:r>
              <a:rPr lang="en-US" dirty="0" smtClean="0"/>
              <a:t>Synthesized a continuum of vowels representing </a:t>
            </a:r>
            <a:r>
              <a:rPr lang="en-US" i="1" dirty="0" err="1" smtClean="0"/>
              <a:t>sitt</a:t>
            </a:r>
            <a:r>
              <a:rPr lang="en-US" i="1" dirty="0" smtClean="0"/>
              <a:t>, sett, </a:t>
            </a:r>
            <a:r>
              <a:rPr lang="en-US" i="1" dirty="0" err="1" smtClean="0"/>
              <a:t>sätt</a:t>
            </a:r>
            <a:r>
              <a:rPr lang="en-US" i="1" dirty="0" smtClean="0"/>
              <a:t>, </a:t>
            </a:r>
            <a:r>
              <a:rPr lang="en-US" i="1" dirty="0" err="1" smtClean="0"/>
              <a:t>satt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Stockholmers</a:t>
            </a:r>
            <a:r>
              <a:rPr lang="en-US" dirty="0" smtClean="0"/>
              <a:t> couldn’t differentiate </a:t>
            </a:r>
            <a:r>
              <a:rPr lang="en-US" i="1" dirty="0" smtClean="0"/>
              <a:t>sett</a:t>
            </a:r>
            <a:r>
              <a:rPr lang="en-US" dirty="0" smtClean="0"/>
              <a:t> and </a:t>
            </a:r>
            <a:r>
              <a:rPr lang="en-US" i="1" dirty="0" err="1" smtClean="0"/>
              <a:t>sätt</a:t>
            </a:r>
            <a:r>
              <a:rPr lang="en-US" dirty="0" smtClean="0"/>
              <a:t>, but most </a:t>
            </a:r>
            <a:r>
              <a:rPr lang="en-US" dirty="0" err="1" smtClean="0"/>
              <a:t>Lyckselers</a:t>
            </a:r>
            <a:r>
              <a:rPr lang="en-US" dirty="0" smtClean="0"/>
              <a:t> couldn’t, either</a:t>
            </a:r>
          </a:p>
          <a:p>
            <a:r>
              <a:rPr lang="en-US" dirty="0" err="1" smtClean="0"/>
              <a:t>Janson</a:t>
            </a:r>
            <a:r>
              <a:rPr lang="en-US" dirty="0" smtClean="0"/>
              <a:t> &amp; Schulman concluded that </a:t>
            </a:r>
            <a:r>
              <a:rPr lang="en-US" dirty="0" err="1" smtClean="0"/>
              <a:t>Lyckselers</a:t>
            </a:r>
            <a:r>
              <a:rPr lang="en-US" dirty="0" smtClean="0"/>
              <a:t> didn’t use this distinction in their perception; do you agree?</a:t>
            </a:r>
          </a:p>
          <a:p>
            <a:r>
              <a:rPr lang="en-US" dirty="0" smtClean="0"/>
              <a:t>Follow-up experiment: </a:t>
            </a:r>
            <a:r>
              <a:rPr lang="en-US" dirty="0" err="1" smtClean="0"/>
              <a:t>Stockhomers</a:t>
            </a:r>
            <a:r>
              <a:rPr lang="en-US" dirty="0" smtClean="0"/>
              <a:t> could identify all four when told they were English words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Vowel Plot Practice</a:t>
            </a:r>
            <a:br>
              <a:rPr lang="en-US" dirty="0" smtClean="0"/>
            </a:br>
            <a:r>
              <a:rPr lang="en-US" sz="2000" dirty="0" smtClean="0"/>
              <a:t>These are from last week, if we didn’t have time to cover them then.</a:t>
            </a:r>
            <a:endParaRPr lang="en-US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4648200" y="1191806"/>
          <a:ext cx="4191000" cy="5615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2023200" imgH="2710080" progId="">
                  <p:embed/>
                </p:oleObj>
              </mc:Choice>
              <mc:Fallback>
                <p:oleObj r:id="rId3" imgW="2023200" imgH="2710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91806"/>
                        <a:ext cx="4191000" cy="5615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52400" y="1075121"/>
          <a:ext cx="4343400" cy="570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5" imgW="2093760" imgH="2751840" progId="">
                  <p:embed/>
                </p:oleObj>
              </mc:Choice>
              <mc:Fallback>
                <p:oleObj r:id="rId5" imgW="2093760" imgH="27518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75121"/>
                        <a:ext cx="4343400" cy="5706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Vowel Plot Practice</a:t>
            </a:r>
            <a:br>
              <a:rPr lang="en-US" dirty="0"/>
            </a:br>
            <a:r>
              <a:rPr lang="en-US" sz="2000" dirty="0" smtClean="0"/>
              <a:t>Here are some new ones.  What dialectal features do they show?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4" y="1489075"/>
            <a:ext cx="4264780" cy="559752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12875"/>
            <a:ext cx="4148666" cy="5445125"/>
          </a:xfrm>
        </p:spPr>
      </p:pic>
    </p:spTree>
    <p:extLst>
      <p:ext uri="{BB962C8B-B14F-4D97-AF65-F5344CB8AC3E}">
        <p14:creationId xmlns:p14="http://schemas.microsoft.com/office/powerpoint/2010/main" val="1245465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change various aspects of the utterance of “We went to the store and got some milk” that I sent all of you</a:t>
            </a:r>
          </a:p>
          <a:p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, timing, formant values</a:t>
            </a:r>
          </a:p>
          <a:p>
            <a:r>
              <a:rPr lang="en-US" dirty="0" smtClean="0"/>
              <a:t>Add treatments such as gating, filtering, and noise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Janson</a:t>
            </a:r>
            <a:r>
              <a:rPr lang="en-US" dirty="0" smtClean="0"/>
              <a:t>, Tore, and Richard Schulman.  1983.  Non-distinctive features and their use.  </a:t>
            </a:r>
            <a:r>
              <a:rPr lang="en-US" i="1" dirty="0" smtClean="0"/>
              <a:t>Journal of Linguistics</a:t>
            </a:r>
            <a:r>
              <a:rPr lang="en-US" dirty="0" smtClean="0"/>
              <a:t> 19:321-36.</a:t>
            </a:r>
          </a:p>
          <a:p>
            <a:r>
              <a:rPr lang="en-US" dirty="0" err="1" smtClean="0"/>
              <a:t>Labov</a:t>
            </a:r>
            <a:r>
              <a:rPr lang="en-US" dirty="0"/>
              <a:t>, William, Mark </a:t>
            </a:r>
            <a:r>
              <a:rPr lang="en-US" dirty="0" smtClean="0"/>
              <a:t>Karan</a:t>
            </a:r>
            <a:r>
              <a:rPr lang="en-US" dirty="0"/>
              <a:t>, and Corey Miller.  1991.  Near-mergers and the suspension of phonemic contrast.  </a:t>
            </a:r>
            <a:r>
              <a:rPr lang="en-US" i="1" dirty="0"/>
              <a:t>Language Variation and Change</a:t>
            </a:r>
            <a:r>
              <a:rPr lang="en-US" dirty="0"/>
              <a:t> 3:33-74.</a:t>
            </a:r>
          </a:p>
          <a:p>
            <a:r>
              <a:rPr lang="de-DE" dirty="0"/>
              <a:t>Miller, George A., and Patricia E. Niceley.  1955.  An analysis of perceptual confusions among some English consonants.  </a:t>
            </a:r>
            <a:r>
              <a:rPr lang="de-DE" i="1" dirty="0"/>
              <a:t>Journal of the Acoustical Society of America</a:t>
            </a:r>
            <a:r>
              <a:rPr lang="de-DE" dirty="0"/>
              <a:t> 27:338-52.</a:t>
            </a:r>
            <a:endParaRPr lang="en-US" dirty="0"/>
          </a:p>
          <a:p>
            <a:r>
              <a:rPr lang="en-US" dirty="0"/>
              <a:t>Strand, Elizabeth A.  1999.  Uncovering the role of gender stereotypes in speech perception.  </a:t>
            </a:r>
            <a:r>
              <a:rPr lang="en-US" i="1" dirty="0"/>
              <a:t>Journal of Language and Social Psychology</a:t>
            </a:r>
            <a:r>
              <a:rPr lang="en-US" dirty="0"/>
              <a:t> 18:86-100.</a:t>
            </a:r>
          </a:p>
          <a:p>
            <a:r>
              <a:rPr lang="en-US" dirty="0" err="1"/>
              <a:t>Traunmüller</a:t>
            </a:r>
            <a:r>
              <a:rPr lang="en-US" dirty="0"/>
              <a:t>, </a:t>
            </a:r>
            <a:r>
              <a:rPr lang="en-US" dirty="0" err="1"/>
              <a:t>Hartmut</a:t>
            </a:r>
            <a:r>
              <a:rPr lang="en-US" dirty="0"/>
              <a:t>.  1990.  Analytical expressions for the </a:t>
            </a:r>
            <a:r>
              <a:rPr lang="en-US" dirty="0" err="1"/>
              <a:t>tonotopic</a:t>
            </a:r>
            <a:r>
              <a:rPr lang="en-US" dirty="0"/>
              <a:t> sensory scale.  </a:t>
            </a:r>
            <a:r>
              <a:rPr lang="en-US" i="1" dirty="0"/>
              <a:t>Journal of the Acoustical Society of America</a:t>
            </a:r>
            <a:r>
              <a:rPr lang="en-US" dirty="0"/>
              <a:t> 88:97-100.</a:t>
            </a:r>
          </a:p>
          <a:p>
            <a:r>
              <a:rPr lang="de-DE" dirty="0"/>
              <a:t>Zwicker, E., and E. Terhardt.  </a:t>
            </a:r>
            <a:r>
              <a:rPr lang="en-US" dirty="0"/>
              <a:t>1980.  Analytical expressions for critical-band rate and critical bandwidth as a function of frequency.  </a:t>
            </a:r>
            <a:r>
              <a:rPr lang="en-US" i="1" dirty="0"/>
              <a:t>Journal of the Acoustical Society of America</a:t>
            </a:r>
            <a:r>
              <a:rPr lang="en-US" dirty="0"/>
              <a:t> 68:1523-25.</a:t>
            </a:r>
          </a:p>
        </p:txBody>
      </p:sp>
    </p:spTree>
    <p:extLst>
      <p:ext uri="{BB962C8B-B14F-4D97-AF65-F5344CB8AC3E}">
        <p14:creationId xmlns:p14="http://schemas.microsoft.com/office/powerpoint/2010/main" val="349226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kinds of perception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identification tasks: subjects assign a label to each stimulus they hear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kinds of perception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identification tasks: subjects assign a label to each stimulus they hear</a:t>
            </a:r>
          </a:p>
          <a:p>
            <a:r>
              <a:rPr lang="en-US" dirty="0" smtClean="0"/>
              <a:t>2.  discrimination tasks: subjects tell stimuli apart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Tasks: Open-Ended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Open-ended: subjects write down what they think they hear</a:t>
            </a:r>
          </a:p>
          <a:p>
            <a:r>
              <a:rPr lang="en-US" dirty="0" smtClean="0"/>
              <a:t>Miller &amp; Nicely (1955) study: subjects had to identify what consonant they heard in /C</a:t>
            </a:r>
            <a:r>
              <a:rPr lang="en-US" dirty="0" smtClean="0">
                <a:sym typeface="SILDoulosIPA"/>
              </a:rPr>
              <a:t>/ frame</a:t>
            </a:r>
          </a:p>
          <a:p>
            <a:r>
              <a:rPr lang="en-US" dirty="0" smtClean="0">
                <a:sym typeface="SILDoulosIPA"/>
              </a:rPr>
              <a:t>confusion matrix was assembled</a:t>
            </a:r>
          </a:p>
          <a:p>
            <a:r>
              <a:rPr lang="en-US" dirty="0" smtClean="0">
                <a:sym typeface="SILDoulosIPA"/>
              </a:rPr>
              <a:t>similarity index=</a:t>
            </a:r>
            <a:r>
              <a:rPr lang="en-US" dirty="0"/>
              <a:t> (</a:t>
            </a:r>
            <a:r>
              <a:rPr lang="en-US" dirty="0" err="1"/>
              <a:t>p</a:t>
            </a:r>
            <a:r>
              <a:rPr lang="en-US" baseline="-25000" dirty="0" err="1"/>
              <a:t>XY</a:t>
            </a:r>
            <a:r>
              <a:rPr lang="en-US" dirty="0"/>
              <a:t> + </a:t>
            </a:r>
            <a:r>
              <a:rPr lang="en-US" dirty="0" err="1"/>
              <a:t>p</a:t>
            </a:r>
            <a:r>
              <a:rPr lang="en-US" baseline="-25000" dirty="0" err="1"/>
              <a:t>YX</a:t>
            </a:r>
            <a:r>
              <a:rPr lang="en-US" dirty="0"/>
              <a:t>) / (</a:t>
            </a:r>
            <a:r>
              <a:rPr lang="en-US" dirty="0" err="1"/>
              <a:t>p</a:t>
            </a:r>
            <a:r>
              <a:rPr lang="en-US" baseline="-25000" dirty="0" err="1"/>
              <a:t>XX</a:t>
            </a:r>
            <a:r>
              <a:rPr lang="en-US" dirty="0"/>
              <a:t> + </a:t>
            </a:r>
            <a:r>
              <a:rPr lang="en-US" dirty="0" err="1"/>
              <a:t>p</a:t>
            </a:r>
            <a:r>
              <a:rPr lang="en-US" baseline="-25000" dirty="0" err="1"/>
              <a:t>YY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also be used to compare languages and dialects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Results from Miller &amp; Nicely (1955)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284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They played stimuli at different </a:t>
            </a:r>
            <a:r>
              <a:rPr lang="en-US" dirty="0" smtClean="0"/>
              <a:t>signal-to-noise ratios (SNRs); </a:t>
            </a:r>
            <a:r>
              <a:rPr lang="en-US" dirty="0" smtClean="0"/>
              <a:t>this table shows results for a SNR of -6 dB</a:t>
            </a:r>
          </a:p>
          <a:p>
            <a:r>
              <a:rPr lang="en-US" dirty="0" smtClean="0"/>
              <a:t>Column on left indicates consonant that was played; top row indicates responses by listeners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" y="2728613"/>
            <a:ext cx="9118521" cy="41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4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Tasks: Open-Ended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open-ended task: free classification</a:t>
            </a:r>
          </a:p>
          <a:p>
            <a:r>
              <a:rPr lang="en-US" dirty="0" smtClean="0"/>
              <a:t>Subjects put stimuli into groups based on their similarity</a:t>
            </a:r>
          </a:p>
          <a:p>
            <a:r>
              <a:rPr lang="en-US" dirty="0" smtClean="0"/>
              <a:t>Has been used in studies of American English dialect classification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Tasks: Open-Ended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Yet another open-ended task: commutation experiment</a:t>
            </a:r>
          </a:p>
          <a:p>
            <a:r>
              <a:rPr lang="en-US" dirty="0" smtClean="0"/>
              <a:t>Used to study mergers</a:t>
            </a:r>
          </a:p>
          <a:p>
            <a:r>
              <a:rPr lang="en-US" dirty="0" smtClean="0"/>
              <a:t>Listeners are asked to identify words that they hear; difficulty identifying words involved in mergers indicates that the subject has the merger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1703</Words>
  <Application>Microsoft Office PowerPoint</Application>
  <PresentationFormat>On-screen Show (4:3)</PresentationFormat>
  <Paragraphs>153</Paragraphs>
  <Slides>36</Slides>
  <Notes>0</Notes>
  <HiddenSlides>0</HiddenSlides>
  <MMClips>21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ENG 528: Language Change Research Seminar</vt:lpstr>
      <vt:lpstr>Perceptual Scales for Pitch</vt:lpstr>
      <vt:lpstr>Perception Experiments</vt:lpstr>
      <vt:lpstr>Two kinds of perception experiments</vt:lpstr>
      <vt:lpstr>Two kinds of perception experiments</vt:lpstr>
      <vt:lpstr>Identification Tasks: Open-Ended</vt:lpstr>
      <vt:lpstr>Some Results from Miller &amp; Nicely (1955)</vt:lpstr>
      <vt:lpstr>Identification Tasks: Open-Ended</vt:lpstr>
      <vt:lpstr>Identification Tasks: Open-Ended</vt:lpstr>
      <vt:lpstr>Identification Tasks: Open-Ended</vt:lpstr>
      <vt:lpstr>Identification Tasks: Forced-Choice</vt:lpstr>
      <vt:lpstr>Identification Tasks: Forced-Choice</vt:lpstr>
      <vt:lpstr>Identification Tasks: Forced-Choice</vt:lpstr>
      <vt:lpstr>Identification Tasks: Forced-Choice</vt:lpstr>
      <vt:lpstr>Discrimination Tasks</vt:lpstr>
      <vt:lpstr>Judgment vs. Functional Testing</vt:lpstr>
      <vt:lpstr>5 general aims of experiments</vt:lpstr>
      <vt:lpstr>5 general aims of experiments</vt:lpstr>
      <vt:lpstr>5 general aims of experiments</vt:lpstr>
      <vt:lpstr>5 general aims of experiments</vt:lpstr>
      <vt:lpstr>5 general aims of experiments</vt:lpstr>
      <vt:lpstr>Experimental Treatments (1)</vt:lpstr>
      <vt:lpstr>Experimental Treatments (2)</vt:lpstr>
      <vt:lpstr>Experimental Treatments (3)</vt:lpstr>
      <vt:lpstr>Experimental Treatments (4)</vt:lpstr>
      <vt:lpstr>Experimental Treatments (5)</vt:lpstr>
      <vt:lpstr>Experimental Treatments (6)</vt:lpstr>
      <vt:lpstr>Experimental Treatments (7)</vt:lpstr>
      <vt:lpstr>Assembly of Experimental Recording</vt:lpstr>
      <vt:lpstr>Administration of Experiments</vt:lpstr>
      <vt:lpstr>Elizabeth Strand (1999) “Uncovering the role of gender stereotypes in speech perception”</vt:lpstr>
      <vt:lpstr>Tore Janson &amp; Richard Schulman (1983) “Non-distinctive features and their use”</vt:lpstr>
      <vt:lpstr>Vowel Plot Practice These are from last week, if we didn’t have time to cover them then.</vt:lpstr>
      <vt:lpstr>Vowel Plot Practice Here are some new ones.  What dialectal features do they show?</vt:lpstr>
      <vt:lpstr>Practice Time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528: Language Change Research Seminar</dc:title>
  <dc:creator>erthomas</dc:creator>
  <cp:lastModifiedBy>erthomas</cp:lastModifiedBy>
  <cp:revision>45</cp:revision>
  <dcterms:created xsi:type="dcterms:W3CDTF">2011-09-05T23:09:44Z</dcterms:created>
  <dcterms:modified xsi:type="dcterms:W3CDTF">2011-12-30T20:21:22Z</dcterms:modified>
</cp:coreProperties>
</file>