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2" r:id="rId4"/>
    <p:sldId id="293" r:id="rId5"/>
    <p:sldId id="267" r:id="rId6"/>
    <p:sldId id="263" r:id="rId7"/>
    <p:sldId id="264" r:id="rId8"/>
    <p:sldId id="265" r:id="rId9"/>
    <p:sldId id="294" r:id="rId10"/>
    <p:sldId id="295" r:id="rId11"/>
    <p:sldId id="296" r:id="rId12"/>
    <p:sldId id="297" r:id="rId13"/>
    <p:sldId id="271" r:id="rId14"/>
    <p:sldId id="268" r:id="rId15"/>
    <p:sldId id="269" r:id="rId16"/>
    <p:sldId id="270" r:id="rId17"/>
    <p:sldId id="266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88" r:id="rId31"/>
    <p:sldId id="262" r:id="rId32"/>
    <p:sldId id="290" r:id="rId33"/>
    <p:sldId id="291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F4A6-03CF-4408-ACDA-A483995A332E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D48D0-ACA3-48E1-98EE-9892AC7F0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 528: Language Change Research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Sociophonetics</a:t>
            </a:r>
            <a:r>
              <a:rPr lang="en-US" dirty="0" smtClean="0"/>
              <a:t>: An Introduction</a:t>
            </a:r>
          </a:p>
          <a:p>
            <a:r>
              <a:rPr lang="en-US" dirty="0" smtClean="0"/>
              <a:t>Chapter 2: Production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Windowing (2)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Rectangular Window</a:t>
            </a:r>
            <a:endParaRPr lang="en-US" dirty="0"/>
          </a:p>
        </p:txBody>
      </p:sp>
      <p:pic>
        <p:nvPicPr>
          <p:cNvPr id="8" name="Content Placeholder 7" descr="528WindowingRectangul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659398"/>
            <a:ext cx="4497388" cy="331972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Triangular (Bartlett) Window</a:t>
            </a:r>
            <a:endParaRPr lang="en-US" dirty="0"/>
          </a:p>
        </p:txBody>
      </p:sp>
      <p:pic>
        <p:nvPicPr>
          <p:cNvPr id="9" name="Content Placeholder 8" descr="528WindowingTriangula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649734"/>
            <a:ext cx="4343400" cy="32255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Windowing (3)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Hanning</a:t>
            </a:r>
            <a:r>
              <a:rPr lang="en-US" dirty="0" smtClean="0"/>
              <a:t> Window</a:t>
            </a:r>
            <a:endParaRPr lang="en-US" dirty="0"/>
          </a:p>
        </p:txBody>
      </p:sp>
      <p:pic>
        <p:nvPicPr>
          <p:cNvPr id="8" name="Content Placeholder 7" descr="528WindowingHann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616878"/>
            <a:ext cx="4497388" cy="341438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Hamming Window</a:t>
            </a:r>
            <a:endParaRPr lang="en-US" dirty="0"/>
          </a:p>
        </p:txBody>
      </p:sp>
      <p:pic>
        <p:nvPicPr>
          <p:cNvPr id="9" name="Content Placeholder 8" descr="528WindowingHammin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0310" y="2542027"/>
            <a:ext cx="4273689" cy="34015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Windowing (4)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Blackman Window</a:t>
            </a:r>
            <a:endParaRPr lang="en-US" dirty="0"/>
          </a:p>
        </p:txBody>
      </p:sp>
      <p:pic>
        <p:nvPicPr>
          <p:cNvPr id="8" name="Content Placeholder 7" descr="528WindowingBlack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628275"/>
            <a:ext cx="4497388" cy="338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Digitization involves </a:t>
            </a:r>
            <a:r>
              <a:rPr lang="en-US" i="1" dirty="0" smtClean="0"/>
              <a:t>sampling</a:t>
            </a:r>
            <a:r>
              <a:rPr lang="en-US" dirty="0" smtClean="0"/>
              <a:t> the waveform at even intervals of time</a:t>
            </a:r>
          </a:p>
          <a:p>
            <a:r>
              <a:rPr lang="en-US" dirty="0" smtClean="0"/>
              <a:t>The computer extrapolates a waveform from the samples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09800" y="3073779"/>
          <a:ext cx="4648200" cy="378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3415680" imgH="2780640" progId="">
                  <p:embed/>
                </p:oleObj>
              </mc:Choice>
              <mc:Fallback>
                <p:oleObj r:id="rId3" imgW="3415680" imgH="2780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73779"/>
                        <a:ext cx="4648200" cy="3784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However, the computer can extrapolate phony waves if the digitization is done wrong; this is called </a:t>
            </a:r>
            <a:r>
              <a:rPr lang="en-US" i="1" dirty="0" smtClean="0"/>
              <a:t>aliasing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79199" y="2971800"/>
          <a:ext cx="4728692" cy="388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3359520" imgH="2760480" progId="">
                  <p:embed/>
                </p:oleObj>
              </mc:Choice>
              <mc:Fallback>
                <p:oleObj r:id="rId3" imgW="3359520" imgH="2760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199" y="2971800"/>
                        <a:ext cx="4728692" cy="3886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avoid aliasing, you have to sample at a rate at least twice that of the highest frequency in the signal</a:t>
            </a:r>
          </a:p>
          <a:p>
            <a:r>
              <a:rPr lang="en-US" dirty="0" smtClean="0"/>
              <a:t>That is, the highest frequency in the signal can be no more than half the sampling rate</a:t>
            </a:r>
          </a:p>
          <a:p>
            <a:r>
              <a:rPr lang="en-US" dirty="0" smtClean="0"/>
              <a:t>Half the sampling rate is called the </a:t>
            </a:r>
            <a:r>
              <a:rPr lang="en-US" i="1" dirty="0" err="1" smtClean="0"/>
              <a:t>Nyquist</a:t>
            </a:r>
            <a:r>
              <a:rPr lang="en-US" i="1" dirty="0" smtClean="0"/>
              <a:t> frequency</a:t>
            </a:r>
            <a:r>
              <a:rPr lang="en-US" dirty="0" smtClean="0"/>
              <a:t> </a:t>
            </a:r>
          </a:p>
          <a:p>
            <a:r>
              <a:rPr lang="en-US" dirty="0" smtClean="0"/>
              <a:t>E.g., if sampling rate is 44.1 kHz, </a:t>
            </a:r>
            <a:r>
              <a:rPr lang="en-US" dirty="0" err="1" smtClean="0"/>
              <a:t>Nyquist</a:t>
            </a:r>
            <a:r>
              <a:rPr lang="en-US" dirty="0" smtClean="0"/>
              <a:t> frequency is 22.05 kHz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812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Problem: any natural recording will have high frequencies</a:t>
            </a:r>
          </a:p>
          <a:p>
            <a:r>
              <a:rPr lang="en-US" dirty="0" smtClean="0"/>
              <a:t>Solution: filter them out with a </a:t>
            </a:r>
            <a:r>
              <a:rPr lang="en-US" i="1" dirty="0" err="1" smtClean="0"/>
              <a:t>lowpass</a:t>
            </a:r>
            <a:r>
              <a:rPr lang="en-US" i="1" dirty="0" smtClean="0"/>
              <a:t> filter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Note how filters have a transition band, so you have to set the filter lower than the </a:t>
            </a:r>
            <a:r>
              <a:rPr lang="en-US" dirty="0" err="1" smtClean="0"/>
              <a:t>Nyquist</a:t>
            </a:r>
            <a:r>
              <a:rPr lang="en-US" dirty="0" smtClean="0"/>
              <a:t> frequency</a:t>
            </a:r>
            <a:endParaRPr lang="en-US" dirty="0"/>
          </a:p>
        </p:txBody>
      </p:sp>
      <p:pic>
        <p:nvPicPr>
          <p:cNvPr id="6148" name="Picture 4" descr="\begin{figure}\psfig{file=figs/fig08.02.ps}\end{figur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02" y="3276600"/>
            <a:ext cx="5367398" cy="345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problem: in speech, amplitude falls off as frequency goes up</a:t>
            </a:r>
          </a:p>
          <a:p>
            <a:r>
              <a:rPr lang="en-US" dirty="0" smtClean="0"/>
              <a:t>Solution: </a:t>
            </a:r>
            <a:r>
              <a:rPr lang="en-US" i="1" dirty="0" smtClean="0"/>
              <a:t>pre-emphasis </a:t>
            </a:r>
            <a:r>
              <a:rPr lang="en-US" dirty="0" smtClean="0"/>
              <a:t>of the signal, which amplifies higher frequencies so they show up on spectrograms</a:t>
            </a:r>
          </a:p>
          <a:p>
            <a:r>
              <a:rPr lang="en-US" dirty="0" smtClean="0"/>
              <a:t>6 dB per octave increase in amplitude</a:t>
            </a:r>
          </a:p>
          <a:p>
            <a:r>
              <a:rPr lang="en-US" dirty="0" smtClean="0"/>
              <a:t>Usually added at a </a:t>
            </a:r>
            <a:r>
              <a:rPr lang="en-US" i="1" dirty="0" smtClean="0"/>
              <a:t>factor</a:t>
            </a:r>
            <a:r>
              <a:rPr lang="en-US" dirty="0" smtClean="0"/>
              <a:t>, such as 0.85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whole process can be done in two orders:</a:t>
            </a:r>
          </a:p>
          <a:p>
            <a:pPr marL="800100">
              <a:buFont typeface="Wingdings" pitchFamily="2" charset="2"/>
              <a:buChar char="§"/>
            </a:pPr>
            <a:r>
              <a:rPr lang="en-US" dirty="0" smtClean="0"/>
              <a:t>pre-emphasis, </a:t>
            </a:r>
            <a:r>
              <a:rPr lang="en-US" dirty="0" err="1" smtClean="0"/>
              <a:t>lowpass</a:t>
            </a:r>
            <a:r>
              <a:rPr lang="en-US" dirty="0" smtClean="0"/>
              <a:t> filtering, digitization</a:t>
            </a:r>
          </a:p>
          <a:p>
            <a:pPr marL="800100">
              <a:buFont typeface="Wingdings" pitchFamily="2" charset="2"/>
              <a:buChar char="§"/>
            </a:pPr>
            <a:r>
              <a:rPr lang="en-US" dirty="0" err="1" smtClean="0"/>
              <a:t>lowpass</a:t>
            </a:r>
            <a:r>
              <a:rPr lang="en-US" dirty="0" smtClean="0"/>
              <a:t> filtering, digitization, pre-emphasis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 spectrum: one point in time; shows frequency against amplitude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Wideband and narrowband spectrograms: we discussed them last week.  Note that a spectrogram is a bunch of power spectra lined up side-by-side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752600" y="2163515"/>
          <a:ext cx="5105400" cy="240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3" imgW="3287520" imgH="1550880" progId="">
                  <p:embed/>
                </p:oleObj>
              </mc:Choice>
              <mc:Fallback>
                <p:oleObj r:id="rId3" imgW="3287520" imgH="1550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63515"/>
                        <a:ext cx="5105400" cy="2408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dimensions of sound: </a:t>
            </a:r>
          </a:p>
          <a:p>
            <a:pPr marL="685800" indent="-228600">
              <a:buFont typeface="Wingdings" pitchFamily="2" charset="2"/>
              <a:buChar char="§"/>
            </a:pPr>
            <a:r>
              <a:rPr lang="en-US" dirty="0" smtClean="0"/>
              <a:t>frequency</a:t>
            </a:r>
          </a:p>
          <a:p>
            <a:pPr marL="685800" indent="-228600">
              <a:buFont typeface="Wingdings" pitchFamily="2" charset="2"/>
              <a:buChar char="§"/>
            </a:pPr>
            <a:r>
              <a:rPr lang="en-US" dirty="0" smtClean="0"/>
              <a:t>amplitude</a:t>
            </a:r>
          </a:p>
          <a:p>
            <a:pPr marL="685800" indent="-228600">
              <a:buFont typeface="Wingdings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ime </a:t>
            </a:r>
          </a:p>
          <a:p>
            <a:pPr marL="685800" indent="-228600">
              <a:buFont typeface="Wingdings" pitchFamily="2" charset="2"/>
              <a:buChar char="§"/>
            </a:pPr>
            <a:r>
              <a:rPr lang="en-US" dirty="0" smtClean="0"/>
              <a:t>phase might be considered a fourth dimension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Source-Filter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Vocal fold vibration is the source</a:t>
            </a:r>
          </a:p>
          <a:p>
            <a:pPr marL="800100">
              <a:buFont typeface="Wingdings" pitchFamily="2" charset="2"/>
              <a:buChar char="§"/>
            </a:pPr>
            <a:r>
              <a:rPr lang="en-US" sz="2400" dirty="0" smtClean="0"/>
              <a:t>Depends on time between vibrations (resulting in 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in cycles/s, i.e., Hz)</a:t>
            </a:r>
          </a:p>
          <a:p>
            <a:pPr marL="800100">
              <a:buFont typeface="Wingdings" pitchFamily="2" charset="2"/>
              <a:buChar char="§"/>
            </a:pPr>
            <a:r>
              <a:rPr lang="en-US" sz="2400" dirty="0" smtClean="0"/>
              <a:t>Harmonics at all multiples of 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because they have zero-crossing points at the same places</a:t>
            </a:r>
          </a:p>
          <a:p>
            <a:r>
              <a:rPr lang="en-US" sz="2400" dirty="0" smtClean="0"/>
              <a:t>Configuration of tongue, lips, etc. is the filter; depends on length of cavities, as we’ll see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</a:t>
            </a:r>
            <a:r>
              <a:rPr lang="en-US" sz="4000" dirty="0" smtClean="0"/>
              <a:t>+			    =</a:t>
            </a:r>
            <a:endParaRPr lang="en-US" sz="2400" dirty="0" smtClean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52400" y="4816475"/>
          <a:ext cx="265747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r:id="rId3" imgW="2658240" imgH="1965600" progId="">
                  <p:embed/>
                </p:oleObj>
              </mc:Choice>
              <mc:Fallback>
                <p:oleObj r:id="rId3" imgW="2658240" imgH="1965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16475"/>
                        <a:ext cx="2657475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048000" y="4876800"/>
          <a:ext cx="242319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r:id="rId5" imgW="3623040" imgH="2848320" progId="">
                  <p:embed/>
                </p:oleObj>
              </mc:Choice>
              <mc:Fallback>
                <p:oleObj r:id="rId5" imgW="3623040" imgH="28483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76800"/>
                        <a:ext cx="2423194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943600" y="4860636"/>
          <a:ext cx="2438400" cy="192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r:id="rId7" imgW="3614400" imgH="2848320" progId="">
                  <p:embed/>
                </p:oleObj>
              </mc:Choice>
              <mc:Fallback>
                <p:oleObj r:id="rId7" imgW="3614400" imgH="28483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60636"/>
                        <a:ext cx="2438400" cy="1921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Tube open at one end: F</a:t>
            </a:r>
            <a:r>
              <a:rPr lang="en-US" baseline="-25000" dirty="0" smtClean="0"/>
              <a:t>n</a:t>
            </a:r>
            <a:r>
              <a:rPr lang="en-US" dirty="0" smtClean="0"/>
              <a:t>=(2n-1)c/4L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c=speed of sound, ~34,300 cm/s</a:t>
            </a:r>
          </a:p>
          <a:p>
            <a:r>
              <a:rPr lang="en-US" dirty="0" smtClean="0"/>
              <a:t>Lots of vowels have cavities like this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0095" y="3325813"/>
          <a:ext cx="4714306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r:id="rId3" imgW="3697920" imgH="2770560" progId="">
                  <p:embed/>
                </p:oleObj>
              </mc:Choice>
              <mc:Fallback>
                <p:oleObj r:id="rId3" imgW="3697920" imgH="27705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5" y="3325813"/>
                        <a:ext cx="4714306" cy="353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724400" y="3115207"/>
          <a:ext cx="4253369" cy="374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r:id="rId5" imgW="3160800" imgH="2782080" progId="">
                  <p:embed/>
                </p:oleObj>
              </mc:Choice>
              <mc:Fallback>
                <p:oleObj r:id="rId5" imgW="3160800" imgH="2782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15207"/>
                        <a:ext cx="4253369" cy="3742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Tube closed at both ends: F</a:t>
            </a:r>
            <a:r>
              <a:rPr lang="en-US" baseline="-25000" dirty="0" smtClean="0"/>
              <a:t>n</a:t>
            </a:r>
            <a:r>
              <a:rPr lang="en-US" dirty="0" smtClean="0"/>
              <a:t>=</a:t>
            </a:r>
            <a:r>
              <a:rPr lang="en-US" dirty="0" err="1" smtClean="0"/>
              <a:t>nc</a:t>
            </a:r>
            <a:r>
              <a:rPr lang="en-US" dirty="0" smtClean="0"/>
              <a:t>/2L</a:t>
            </a:r>
          </a:p>
          <a:p>
            <a:r>
              <a:rPr lang="en-US" dirty="0" smtClean="0"/>
              <a:t>Back cavity often looks like this; front cavity can with lip rounding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92524" y="3082239"/>
          <a:ext cx="4608076" cy="369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r:id="rId3" imgW="3461760" imgH="2779200" progId="">
                  <p:embed/>
                </p:oleObj>
              </mc:Choice>
              <mc:Fallback>
                <p:oleObj r:id="rId3" imgW="3461760" imgH="2779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4" y="3082239"/>
                        <a:ext cx="4608076" cy="369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724400" y="3030216"/>
          <a:ext cx="4419599" cy="382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r:id="rId5" imgW="3319200" imgH="2874240" progId="">
                  <p:embed/>
                </p:oleObj>
              </mc:Choice>
              <mc:Fallback>
                <p:oleObj r:id="rId5" imgW="3319200" imgH="2874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30216"/>
                        <a:ext cx="4419599" cy="3827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Formants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err="1" smtClean="0"/>
              <a:t>Helmholz</a:t>
            </a:r>
            <a:r>
              <a:rPr lang="en-US" dirty="0" smtClean="0"/>
              <a:t> resonator: any jug-shaped cavity</a:t>
            </a:r>
          </a:p>
          <a:p>
            <a:r>
              <a:rPr lang="en-US" dirty="0" smtClean="0"/>
              <a:t>Just one resonance: F=(c/2</a:t>
            </a:r>
            <a:r>
              <a:rPr lang="en-US" dirty="0" smtClean="0">
                <a:sym typeface="Symbol"/>
              </a:rPr>
              <a:t>)(A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)/(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b</a:t>
            </a:r>
            <a:r>
              <a:rPr lang="en-US" dirty="0" err="1" smtClean="0">
                <a:sym typeface="Symbol"/>
              </a:rPr>
              <a:t>L</a:t>
            </a:r>
            <a:r>
              <a:rPr lang="en-US" baseline="-25000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), where A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=cross-sectional area of neck,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=volume of body, </a:t>
            </a:r>
            <a:r>
              <a:rPr lang="en-US" dirty="0" err="1" smtClean="0">
                <a:sym typeface="Symbol"/>
              </a:rPr>
              <a:t>L</a:t>
            </a:r>
            <a:r>
              <a:rPr lang="en-US" baseline="-25000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=length of neck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743200" y="3583138"/>
          <a:ext cx="3581400" cy="31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r:id="rId3" imgW="3319200" imgH="2874240" progId="">
                  <p:embed/>
                </p:oleObj>
              </mc:Choice>
              <mc:Fallback>
                <p:oleObj r:id="rId3" imgW="3319200" imgH="2874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3138"/>
                        <a:ext cx="3581400" cy="31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</a:t>
            </a:r>
            <a:r>
              <a:rPr lang="en-US" baseline="-25000" dirty="0" smtClean="0"/>
              <a:t>0 </a:t>
            </a:r>
            <a:r>
              <a:rPr lang="en-US" dirty="0" smtClean="0"/>
              <a:t>(1)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Autocorrelation</a:t>
            </a:r>
            <a:r>
              <a:rPr lang="en-US" dirty="0" smtClean="0"/>
              <a:t> is the matching of sections of a waveform with each other to see where they match up best</a:t>
            </a:r>
            <a:endParaRPr lang="en-US" i="1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033818" y="2909447"/>
          <a:ext cx="6890982" cy="379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r:id="rId3" imgW="3399840" imgH="1873440" progId="">
                  <p:embed/>
                </p:oleObj>
              </mc:Choice>
              <mc:Fallback>
                <p:oleObj r:id="rId3" imgW="3399840" imgH="18734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818" y="2909447"/>
                        <a:ext cx="6890982" cy="3796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</a:t>
            </a:r>
            <a:r>
              <a:rPr lang="en-US" baseline="-25000" dirty="0" smtClean="0"/>
              <a:t>0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Other ways to measure F</a:t>
            </a:r>
            <a:r>
              <a:rPr lang="en-US" baseline="-25000" dirty="0" smtClean="0"/>
              <a:t>0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528bedmodalspectrum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766" y="4495800"/>
            <a:ext cx="3540234" cy="2362200"/>
          </a:xfrm>
          <a:prstGeom prst="rect">
            <a:avLst/>
          </a:prstGeom>
        </p:spPr>
      </p:pic>
      <p:pic>
        <p:nvPicPr>
          <p:cNvPr id="5" name="Picture 4" descr="528bedmodalspectrogramnarro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98" y="2133600"/>
            <a:ext cx="3657402" cy="2440380"/>
          </a:xfrm>
          <a:prstGeom prst="rect">
            <a:avLst/>
          </a:prstGeom>
        </p:spPr>
      </p:pic>
      <p:pic>
        <p:nvPicPr>
          <p:cNvPr id="6" name="Picture 5" descr="528bedmodalspectrogramwid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399" y="2133600"/>
            <a:ext cx="3654433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formants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One old method: estimation from wideband FFT power spectra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32525" y="2349834"/>
          <a:ext cx="5606475" cy="450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r:id="rId3" imgW="3484800" imgH="2802240" progId="">
                  <p:embed/>
                </p:oleObj>
              </mc:Choice>
              <mc:Fallback>
                <p:oleObj r:id="rId3" imgW="3484800" imgH="2802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525" y="2349834"/>
                        <a:ext cx="5606475" cy="4508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formants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Another old method: estimation from narrowband FFT power spectra</a:t>
            </a:r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828799" y="2286001"/>
          <a:ext cx="5572207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r:id="rId3" imgW="3484800" imgH="2859840" progId="">
                  <p:embed/>
                </p:oleObj>
              </mc:Choice>
              <mc:Fallback>
                <p:oleObj r:id="rId3" imgW="3484800" imgH="2859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9" y="2286001"/>
                        <a:ext cx="5572207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formants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The most common method today: Linear Predictive Coding (LPC)</a:t>
            </a:r>
          </a:p>
          <a:p>
            <a:r>
              <a:rPr lang="en-US" dirty="0" smtClean="0"/>
              <a:t>You’ll get results such as this:</a:t>
            </a:r>
          </a:p>
          <a:p>
            <a:pPr>
              <a:buNone/>
            </a:pPr>
            <a:r>
              <a:rPr lang="en-US" sz="2200" dirty="0" err="1" smtClean="0"/>
              <a:t>Time_s</a:t>
            </a:r>
            <a:r>
              <a:rPr lang="en-US" sz="2200" dirty="0" smtClean="0"/>
              <a:t>       F1_Hz             F2_Hz              F3_Hz                F4_Hz</a:t>
            </a:r>
          </a:p>
          <a:p>
            <a:pPr>
              <a:buNone/>
            </a:pPr>
            <a:r>
              <a:rPr lang="en-US" sz="2200" dirty="0" smtClean="0"/>
              <a:t>0.241506   571.972189   1785.357253   2473.494437   3200.979236</a:t>
            </a:r>
            <a:endParaRPr lang="en-US" sz="2200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667001" y="3886199"/>
          <a:ext cx="3695810" cy="297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r:id="rId3" imgW="3484800" imgH="2802240" progId="">
                  <p:embed/>
                </p:oleObj>
              </mc:Choice>
              <mc:Fallback>
                <p:oleObj r:id="rId3" imgW="3484800" imgH="2802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886199"/>
                        <a:ext cx="3695810" cy="2971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formants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In LPC, you set the number of </a:t>
            </a:r>
            <a:r>
              <a:rPr lang="en-US" i="1" dirty="0" smtClean="0"/>
              <a:t>poles</a:t>
            </a:r>
            <a:r>
              <a:rPr lang="en-US" dirty="0" smtClean="0"/>
              <a:t> or </a:t>
            </a:r>
            <a:r>
              <a:rPr lang="en-US" i="1" dirty="0" smtClean="0"/>
              <a:t>coefficients</a:t>
            </a:r>
            <a:r>
              <a:rPr lang="en-US" dirty="0" smtClean="0"/>
              <a:t>, which determine the number of formants the program expects to find</a:t>
            </a:r>
          </a:p>
          <a:p>
            <a:r>
              <a:rPr lang="en-US" dirty="0" smtClean="0"/>
              <a:t>Improper setting results in bad readings</a:t>
            </a:r>
            <a:endParaRPr lang="en-US" dirty="0"/>
          </a:p>
        </p:txBody>
      </p:sp>
      <p:pic>
        <p:nvPicPr>
          <p:cNvPr id="4" name="Picture 3" descr="Fig2_26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2213"/>
            <a:ext cx="3200400" cy="2405787"/>
          </a:xfrm>
          <a:prstGeom prst="rect">
            <a:avLst/>
          </a:prstGeom>
        </p:spPr>
      </p:pic>
      <p:pic>
        <p:nvPicPr>
          <p:cNvPr id="5" name="Picture 4" descr="Fig2_2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9" y="4452214"/>
            <a:ext cx="3200401" cy="2405787"/>
          </a:xfrm>
          <a:prstGeom prst="rect">
            <a:avLst/>
          </a:prstGeom>
        </p:spPr>
      </p:pic>
      <p:pic>
        <p:nvPicPr>
          <p:cNvPr id="6" name="Picture 5" descr="Fig2_28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32949"/>
            <a:ext cx="3276600" cy="2425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Frequency is the time it takes the wave to go through its pattern; measured in cycles per second (cps), or Hertz (Hz)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209800" y="3001870"/>
          <a:ext cx="4666653" cy="385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r:id="rId3" imgW="3317760" imgH="2741760" progId="">
                  <p:embed/>
                </p:oleObj>
              </mc:Choice>
              <mc:Fallback>
                <p:oleObj r:id="rId3" imgW="3317760" imgH="2741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01870"/>
                        <a:ext cx="4666653" cy="3856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One other thing to pay attention to</a:t>
            </a:r>
          </a:p>
          <a:p>
            <a:r>
              <a:rPr lang="en-US" sz="3400" dirty="0" smtClean="0"/>
              <a:t>Two ways to define bandwidth: a) area with half the energy of the curve or b) frequency range at 3 dB below peak</a:t>
            </a:r>
          </a:p>
          <a:p>
            <a:r>
              <a:rPr lang="en-US" sz="3400" dirty="0" smtClean="0"/>
              <a:t>Larger bandwidths can indicate poor recording quality or other factors such as nasality</a:t>
            </a:r>
          </a:p>
          <a:p>
            <a:r>
              <a:rPr lang="en-US" sz="3400" dirty="0" smtClean="0"/>
              <a:t>You’ll get readings such as:</a:t>
            </a:r>
          </a:p>
          <a:p>
            <a:pPr>
              <a:buNone/>
            </a:pPr>
            <a:r>
              <a:rPr lang="en-US" sz="2200" dirty="0" smtClean="0"/>
              <a:t>67.96889751316604 Hertz (nearest B1 to CURSOR)</a:t>
            </a:r>
            <a:endParaRPr lang="en-US" sz="22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743200" y="3907199"/>
          <a:ext cx="3657600" cy="295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r:id="rId3" imgW="3335040" imgH="2691360" progId="">
                  <p:embed/>
                </p:oleObj>
              </mc:Choice>
              <mc:Fallback>
                <p:oleObj r:id="rId3" imgW="3335040" imgH="2691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07199"/>
                        <a:ext cx="3657600" cy="2950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Formant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Record yourself saying the following words two ways—first, in a normal voice, and second, while yawning: </a:t>
            </a:r>
            <a:r>
              <a:rPr lang="en-US" i="1" dirty="0" smtClean="0"/>
              <a:t>heed, hid, head, had, </a:t>
            </a:r>
            <a:r>
              <a:rPr lang="en-US" i="1" dirty="0" err="1" smtClean="0"/>
              <a:t>hod</a:t>
            </a:r>
            <a:r>
              <a:rPr lang="en-US" i="1" dirty="0" smtClean="0"/>
              <a:t>, hawed, HUD, hood, who’d, hold, heard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Measure the first three formants and the fundamental frequency at the center of each vowel and put these measurements in a spreadsheet</a:t>
            </a:r>
          </a:p>
          <a:p>
            <a:r>
              <a:rPr lang="en-US" dirty="0" smtClean="0"/>
              <a:t>Plot 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in a graph</a:t>
            </a:r>
          </a:p>
          <a:p>
            <a:r>
              <a:rPr lang="en-US" dirty="0" smtClean="0"/>
              <a:t>Turn in the spreadsheet and the graph two class periods from now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Vowel Plot Practice</a:t>
            </a:r>
            <a:br>
              <a:rPr lang="en-US" dirty="0" smtClean="0"/>
            </a:br>
            <a:r>
              <a:rPr lang="en-US" sz="2000" dirty="0" smtClean="0"/>
              <a:t>These first two plots are the ones from last week, in case we didn’t have time to discuss them then. 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661117"/>
          <a:ext cx="4114800" cy="51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r:id="rId3" imgW="2723040" imgH="3438720" progId="">
                  <p:embed/>
                </p:oleObj>
              </mc:Choice>
              <mc:Fallback>
                <p:oleObj r:id="rId3" imgW="2723040" imgH="3438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1117"/>
                        <a:ext cx="4114800" cy="5196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05401" y="1797021"/>
          <a:ext cx="3946090" cy="5060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r:id="rId5" imgW="2635200" imgH="3379680" progId="">
                  <p:embed/>
                </p:oleObj>
              </mc:Choice>
              <mc:Fallback>
                <p:oleObj r:id="rId5" imgW="2635200" imgH="33796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1797021"/>
                        <a:ext cx="3946090" cy="5060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Vowel Plot Practice</a:t>
            </a:r>
            <a:br>
              <a:rPr lang="en-US" dirty="0" smtClean="0"/>
            </a:br>
            <a:r>
              <a:rPr lang="en-US" sz="2000" dirty="0" smtClean="0"/>
              <a:t>Here are some new plots.  Where is each one of these speakers from?  How do you know?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648200" y="1191806"/>
          <a:ext cx="4191000" cy="561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r:id="rId3" imgW="2023200" imgH="2710080" progId="">
                  <p:embed/>
                </p:oleObj>
              </mc:Choice>
              <mc:Fallback>
                <p:oleObj r:id="rId3" imgW="2023200" imgH="2710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91806"/>
                        <a:ext cx="4191000" cy="5615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52400" y="1075121"/>
          <a:ext cx="4343400" cy="570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r:id="rId5" imgW="2093760" imgH="2751840" progId="">
                  <p:embed/>
                </p:oleObj>
              </mc:Choice>
              <mc:Fallback>
                <p:oleObj r:id="rId5" imgW="2093760" imgH="2751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75121"/>
                        <a:ext cx="4343400" cy="5706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windowing diagrams on slides </a:t>
            </a:r>
            <a:r>
              <a:rPr lang="en-US" dirty="0" smtClean="0"/>
              <a:t>10-12 </a:t>
            </a:r>
            <a:r>
              <a:rPr lang="en-US" dirty="0" smtClean="0"/>
              <a:t>came from:</a:t>
            </a:r>
          </a:p>
          <a:p>
            <a:r>
              <a:rPr lang="en-US" dirty="0" smtClean="0"/>
              <a:t>Haddad, Richard A., and Thomas W. Parsons.  1991.  </a:t>
            </a:r>
            <a:r>
              <a:rPr lang="en-US" i="1" dirty="0" smtClean="0"/>
              <a:t>Digital Signal Processing: Theory, Applications, and Hardware</a:t>
            </a:r>
            <a:r>
              <a:rPr lang="en-US" dirty="0" smtClean="0"/>
              <a:t>.  New York/Oxford: W. H. Freeman.</a:t>
            </a:r>
          </a:p>
          <a:p>
            <a:r>
              <a:rPr lang="en-US" dirty="0" smtClean="0"/>
              <a:t>The diagram on slide </a:t>
            </a:r>
            <a:r>
              <a:rPr lang="en-US" dirty="0" smtClean="0"/>
              <a:t>16 </a:t>
            </a:r>
            <a:r>
              <a:rPr lang="en-US" dirty="0" smtClean="0"/>
              <a:t>came from: </a:t>
            </a:r>
          </a:p>
          <a:p>
            <a:r>
              <a:rPr lang="en-US" dirty="0" smtClean="0"/>
              <a:t>http://crca.ucsd.edu/~msp/techniques/v0.11/book-html/node129.html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Amplitude is the degree to which a wave deviates from zero sound pressure level during its course; usually seen measured in decibels (dB)</a:t>
            </a:r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450060" y="3429000"/>
          <a:ext cx="4149743" cy="342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r:id="rId3" imgW="3317760" imgH="2741760" progId="">
                  <p:embed/>
                </p:oleObj>
              </mc:Choice>
              <mc:Fallback>
                <p:oleObj r:id="rId3" imgW="3317760" imgH="2741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060" y="3429000"/>
                        <a:ext cx="4149743" cy="342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Waves of the same frequency are in different </a:t>
            </a:r>
            <a:r>
              <a:rPr lang="en-US" i="1" dirty="0" smtClean="0"/>
              <a:t>phases</a:t>
            </a:r>
            <a:r>
              <a:rPr lang="en-US" dirty="0" smtClean="0"/>
              <a:t> when their </a:t>
            </a:r>
            <a:r>
              <a:rPr lang="en-US" i="1" dirty="0" smtClean="0"/>
              <a:t>zero-crossing points</a:t>
            </a:r>
            <a:r>
              <a:rPr lang="en-US" dirty="0" smtClean="0"/>
              <a:t> are different</a:t>
            </a:r>
          </a:p>
          <a:p>
            <a:r>
              <a:rPr lang="en-US" dirty="0" smtClean="0"/>
              <a:t>Waves in completely opposite phase cancel each other out, creating </a:t>
            </a:r>
            <a:r>
              <a:rPr lang="en-US" i="1" dirty="0" err="1" smtClean="0"/>
              <a:t>antiformants</a:t>
            </a:r>
            <a:r>
              <a:rPr lang="en-US" dirty="0" smtClean="0"/>
              <a:t> or </a:t>
            </a:r>
            <a:r>
              <a:rPr lang="en-US" i="1" dirty="0" smtClean="0"/>
              <a:t>zeroes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8401" y="3481049"/>
          <a:ext cx="4067912" cy="337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3317760" imgH="2754720" progId="">
                  <p:embed/>
                </p:oleObj>
              </mc:Choice>
              <mc:Fallback>
                <p:oleObj r:id="rId3" imgW="3317760" imgH="2754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3481049"/>
                        <a:ext cx="4067912" cy="3376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Analysis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Fourier said that all complex waves can be broken down into a series of simple waves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2534643"/>
          <a:ext cx="5181599" cy="42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3317760" imgH="2741760" progId="">
                  <p:embed/>
                </p:oleObj>
              </mc:Choice>
              <mc:Fallback>
                <p:oleObj r:id="rId3" imgW="3317760" imgH="2741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34643"/>
                        <a:ext cx="5181599" cy="428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Analysis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one time, it was done through painstaking mathematical calculations</a:t>
            </a:r>
          </a:p>
          <a:p>
            <a:r>
              <a:rPr lang="en-US" dirty="0" smtClean="0"/>
              <a:t>Discrete Fourier Transforms (DFT): use a </a:t>
            </a:r>
            <a:r>
              <a:rPr lang="en-US" i="1" dirty="0" smtClean="0"/>
              <a:t>window</a:t>
            </a:r>
            <a:r>
              <a:rPr lang="en-US" dirty="0" smtClean="0"/>
              <a:t> and analyze only what’s in the window; window has various shapes, depending on how it’s attenuated (we’ll discuss that next)</a:t>
            </a:r>
          </a:p>
          <a:p>
            <a:r>
              <a:rPr lang="en-US" dirty="0" smtClean="0"/>
              <a:t>Fast Fourier Transforms (FFT): done by computer; everything is digitized; note that you’ll get </a:t>
            </a:r>
            <a:r>
              <a:rPr lang="en-US" i="1" dirty="0" smtClean="0"/>
              <a:t>quantization error</a:t>
            </a:r>
            <a:r>
              <a:rPr lang="en-US" dirty="0" smtClean="0"/>
              <a:t>, but advantages of FFT make up for it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Analysis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Steps in Fourier Analysis are shown here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99590" y="1644200"/>
          <a:ext cx="7330010" cy="521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4019040" imgH="2858400" progId="">
                  <p:embed/>
                </p:oleObj>
              </mc:Choice>
              <mc:Fallback>
                <p:oleObj r:id="rId3" imgW="4019040" imgH="2858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0" y="1644200"/>
                        <a:ext cx="7330010" cy="5213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Windowing is a necessary part of Fourier Analysis</a:t>
            </a:r>
          </a:p>
          <a:p>
            <a:r>
              <a:rPr lang="en-US" dirty="0" smtClean="0"/>
              <a:t>You have to chop the signal into pieces, called windows, to analyze it</a:t>
            </a:r>
          </a:p>
          <a:p>
            <a:r>
              <a:rPr lang="en-US" dirty="0" smtClean="0"/>
              <a:t>Windows vary in two important ways:</a:t>
            </a:r>
          </a:p>
          <a:p>
            <a:pPr marL="976122" indent="-514350">
              <a:buFont typeface="+mj-lt"/>
              <a:buAutoNum type="alphaLcParenR"/>
            </a:pPr>
            <a:r>
              <a:rPr lang="en-US" dirty="0" smtClean="0"/>
              <a:t>Their length—this is how you get wideband and narrowband spectra and spectrograms</a:t>
            </a:r>
          </a:p>
          <a:p>
            <a:pPr marL="976122" indent="-514350">
              <a:buFont typeface="+mj-lt"/>
              <a:buAutoNum type="alphaLcParenR"/>
            </a:pPr>
            <a:r>
              <a:rPr lang="en-US" dirty="0" smtClean="0"/>
              <a:t>Their shape—this has to do with the </a:t>
            </a:r>
            <a:r>
              <a:rPr lang="en-US" i="1" dirty="0" smtClean="0"/>
              <a:t>windowing method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1072</Words>
  <Application>Microsoft Office PowerPoint</Application>
  <PresentationFormat>On-screen Show (4:3)</PresentationFormat>
  <Paragraphs>119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ENG 528: Language Change Research Seminar</vt:lpstr>
      <vt:lpstr>Acoustic Concepts</vt:lpstr>
      <vt:lpstr>Frequency</vt:lpstr>
      <vt:lpstr>Amplitude</vt:lpstr>
      <vt:lpstr>Phase</vt:lpstr>
      <vt:lpstr>Fourier Analysis (1)</vt:lpstr>
      <vt:lpstr>Fourier Analysis (2)</vt:lpstr>
      <vt:lpstr>Fourier Analysis (3)</vt:lpstr>
      <vt:lpstr>Windowing (1)</vt:lpstr>
      <vt:lpstr>Windowing (2)</vt:lpstr>
      <vt:lpstr>Windowing (3)</vt:lpstr>
      <vt:lpstr>Windowing (4)</vt:lpstr>
      <vt:lpstr>Digitization (1)</vt:lpstr>
      <vt:lpstr>Digitization (2)</vt:lpstr>
      <vt:lpstr>Digitization (3)</vt:lpstr>
      <vt:lpstr>Digitization (4)</vt:lpstr>
      <vt:lpstr>Digitization (5)</vt:lpstr>
      <vt:lpstr>Digitization (6)</vt:lpstr>
      <vt:lpstr>Visual Displays</vt:lpstr>
      <vt:lpstr>The Source-Filter Theory</vt:lpstr>
      <vt:lpstr>Formants (1)</vt:lpstr>
      <vt:lpstr>Formants (2)</vt:lpstr>
      <vt:lpstr>Formants (3)</vt:lpstr>
      <vt:lpstr>Measuring F0 (1)</vt:lpstr>
      <vt:lpstr>Measuring F0 (2)</vt:lpstr>
      <vt:lpstr>Measuring formants (1)</vt:lpstr>
      <vt:lpstr>Measuring formants (2)</vt:lpstr>
      <vt:lpstr>Measuring formants (3)</vt:lpstr>
      <vt:lpstr>Measuring formants (4)</vt:lpstr>
      <vt:lpstr>Bandwidth</vt:lpstr>
      <vt:lpstr>Vowel Formant Exercise #1</vt:lpstr>
      <vt:lpstr>Vowel Plot Practice These first two plots are the ones from last week, in case we didn’t have time to discuss them then. </vt:lpstr>
      <vt:lpstr>Vowel Plot Practice Here are some new plots.  Where is each one of these speakers from?  How do you know?</vt:lpstr>
      <vt:lpstr>References</vt:lpstr>
    </vt:vector>
  </TitlesOfParts>
  <Company>NC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528: Language Change Research Seminar</dc:title>
  <dc:creator>erthomas</dc:creator>
  <cp:lastModifiedBy>erthomas</cp:lastModifiedBy>
  <cp:revision>44</cp:revision>
  <dcterms:created xsi:type="dcterms:W3CDTF">2011-08-29T16:12:17Z</dcterms:created>
  <dcterms:modified xsi:type="dcterms:W3CDTF">2011-12-30T20:10:26Z</dcterms:modified>
</cp:coreProperties>
</file>