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72" r:id="rId8"/>
    <p:sldId id="261" r:id="rId9"/>
    <p:sldId id="262" r:id="rId10"/>
    <p:sldId id="263" r:id="rId11"/>
    <p:sldId id="273" r:id="rId12"/>
    <p:sldId id="264" r:id="rId13"/>
    <p:sldId id="265" r:id="rId14"/>
    <p:sldId id="266" r:id="rId15"/>
    <p:sldId id="267" r:id="rId16"/>
    <p:sldId id="274" r:id="rId17"/>
    <p:sldId id="271" r:id="rId18"/>
    <p:sldId id="268" r:id="rId19"/>
    <p:sldId id="269" r:id="rId20"/>
    <p:sldId id="275" r:id="rId21"/>
    <p:sldId id="276" r:id="rId22"/>
    <p:sldId id="270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6DED5-5663-4919-95DC-2F04BE9719F9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148E-E427-451C-B33A-EB7B08B15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~eckert/" TargetMode="External"/><Relationship Id="rId2" Type="http://schemas.openxmlformats.org/officeDocument/2006/relationships/hyperlink" Target="http://www.langsci.ucl.ac.uk/ipa/IPA_chart_(C)2005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 528: Language Change Research Seminar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Sociophonetics</a:t>
            </a:r>
            <a:r>
              <a:rPr lang="en-US" dirty="0" smtClean="0"/>
              <a:t>: An Introduction</a:t>
            </a:r>
          </a:p>
          <a:p>
            <a:r>
              <a:rPr lang="en-US" dirty="0" smtClean="0"/>
              <a:t>Chapter 1: Introduction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linguistics all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How and why does language vary and change?</a:t>
            </a:r>
          </a:p>
          <a:p>
            <a:r>
              <a:rPr lang="en-US" dirty="0" smtClean="0"/>
              <a:t>2.  How is language structured in the mind/brain?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several ways information on language variation can demonstrate links between variation/change in language and the organization of language in the mind/brain.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Structural vs. Functional 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Traditionally, functional linguists are those who focused on Big Question #1—essentially, Saussure’s </a:t>
            </a:r>
            <a:r>
              <a:rPr lang="en-US" i="1" dirty="0" smtClean="0"/>
              <a:t>parole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Structural linguists are those who focused on Big Question #2—Saussure’s </a:t>
            </a:r>
            <a:r>
              <a:rPr lang="en-US" i="1" dirty="0" smtClean="0"/>
              <a:t>langue</a:t>
            </a:r>
            <a:r>
              <a:rPr lang="en-US" dirty="0" smtClean="0"/>
              <a:t> and, later on, Chomsky’s </a:t>
            </a:r>
            <a:r>
              <a:rPr lang="en-US" i="1" dirty="0" smtClean="0"/>
              <a:t>competence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and Function within Sociolinguistics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There’s been a split within the field</a:t>
            </a:r>
          </a:p>
          <a:p>
            <a:r>
              <a:rPr lang="en-US" dirty="0" smtClean="0"/>
              <a:t>Applied areas—mostly education and law (forensics)</a:t>
            </a:r>
          </a:p>
          <a:p>
            <a:r>
              <a:rPr lang="en-US" dirty="0" smtClean="0"/>
              <a:t>Quantitative Sociolinguistics—the </a:t>
            </a:r>
            <a:r>
              <a:rPr lang="en-US" dirty="0" err="1" smtClean="0"/>
              <a:t>Labovian</a:t>
            </a:r>
            <a:r>
              <a:rPr lang="en-US" dirty="0" smtClean="0"/>
              <a:t> tradition; has dealt with the Two Big Questions, especially the first one; “What does society tell us about language?”</a:t>
            </a:r>
          </a:p>
          <a:p>
            <a:r>
              <a:rPr lang="en-US" dirty="0" smtClean="0"/>
              <a:t>Qualitative Sociolinguistics—might better be a branch of sociology, but sociology is only now accepting it; “What does language tell us about society?”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Recent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Eckert (2005) proposed that sociolinguistics has consisted of three waves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wave=correlations with demographic factors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wave=ethnography, social networks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wave=stylistic variation and projection of identities</a:t>
            </a:r>
          </a:p>
          <a:p>
            <a:r>
              <a:rPr lang="en-US" dirty="0" smtClean="0"/>
              <a:t>But where are the Two Big Questions?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An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Sociophonetics</a:t>
            </a:r>
            <a:r>
              <a:rPr lang="en-US" dirty="0" smtClean="0"/>
              <a:t> can be the successor to </a:t>
            </a:r>
            <a:r>
              <a:rPr lang="en-US" dirty="0" err="1" smtClean="0"/>
              <a:t>Labovian</a:t>
            </a:r>
            <a:r>
              <a:rPr lang="en-US" dirty="0" smtClean="0"/>
              <a:t> quantitative sociolinguistics, which gives signs of running out of gas</a:t>
            </a:r>
          </a:p>
          <a:p>
            <a:r>
              <a:rPr lang="en-US" dirty="0" smtClean="0"/>
              <a:t>Addresses theoretical issues about language, such as the relationship of phonetics to phonology, how sociolinguistic knowledge is mentally linked to language, and Exemplar Theory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status of functional and structural approaches to linguistics in general and sociolinguistics in particular?  Do you agree or disagree with the perspective presented in Chapter 1?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</a:t>
            </a:r>
            <a:r>
              <a:rPr lang="en-US" dirty="0" err="1" smtClean="0"/>
              <a:t>Sociophonetics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slowly, mainly in 1970s</a:t>
            </a:r>
          </a:p>
          <a:p>
            <a:r>
              <a:rPr lang="en-US" dirty="0" smtClean="0"/>
              <a:t>Sociolinguists who conducted it were mainly </a:t>
            </a:r>
            <a:r>
              <a:rPr lang="en-US" dirty="0" err="1" smtClean="0"/>
              <a:t>Labov</a:t>
            </a:r>
            <a:r>
              <a:rPr lang="en-US" dirty="0" smtClean="0"/>
              <a:t> and his students</a:t>
            </a:r>
          </a:p>
          <a:p>
            <a:r>
              <a:rPr lang="en-US" dirty="0" smtClean="0"/>
              <a:t>Became more widespread in 1990s</a:t>
            </a:r>
          </a:p>
          <a:p>
            <a:r>
              <a:rPr lang="en-US" dirty="0" smtClean="0"/>
              <a:t>Since 2000, it has really taken off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008313" cy="1524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Hypothesis Testing</a:t>
            </a:r>
            <a:endParaRPr lang="en-US" sz="4000" dirty="0"/>
          </a:p>
        </p:txBody>
      </p:sp>
      <p:pic>
        <p:nvPicPr>
          <p:cNvPr id="8" name="Content Placeholder 7" descr="Fig1_01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685801"/>
            <a:ext cx="4953000" cy="52578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Demonstration of Spectrograms</a:t>
            </a:r>
            <a:endParaRPr lang="en-US" dirty="0"/>
          </a:p>
        </p:txBody>
      </p:sp>
      <p:pic>
        <p:nvPicPr>
          <p:cNvPr id="4" name="Content Placeholder 3" descr="528SpectrogramDemoWeek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29692"/>
            <a:ext cx="7345506" cy="572830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2415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The International Phonetic Alphabet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667000"/>
            <a:ext cx="3008313" cy="3459163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This is the latest version of the International Phonetic Alphabet (IPA).  It was developed beginning in 1886 as a way of representing the sounds of any language.  It’s been used ever since for auditory (impressionistic) transcription.  Dialectologists and sociolinguists have relied heavily on it.</a:t>
            </a:r>
            <a:endParaRPr lang="en-US" sz="1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1986" y="273050"/>
            <a:ext cx="4097878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Demonstration with </a:t>
            </a:r>
            <a:r>
              <a:rPr lang="en-US" dirty="0" err="1" smtClean="0"/>
              <a:t>Praat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Look at:</a:t>
            </a:r>
          </a:p>
          <a:p>
            <a:endParaRPr lang="en-US" dirty="0" smtClean="0"/>
          </a:p>
          <a:p>
            <a:r>
              <a:rPr lang="en-US" dirty="0" smtClean="0"/>
              <a:t>	BAB, DAD, GAG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PIT, SPIT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[s] and [</a:t>
            </a:r>
            <a:r>
              <a:rPr lang="en-US" dirty="0" smtClean="0">
                <a:sym typeface="Symbol"/>
              </a:rPr>
              <a:t>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rolled [r]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bunched-tongue </a:t>
            </a:r>
            <a:r>
              <a:rPr lang="en-US" i="1" dirty="0" smtClean="0"/>
              <a:t>r</a:t>
            </a:r>
            <a:r>
              <a:rPr lang="en-US" dirty="0" smtClean="0"/>
              <a:t> in [</a:t>
            </a:r>
            <a:r>
              <a:rPr lang="en-US" dirty="0" smtClean="0">
                <a:sym typeface="SILDoulosIPA"/>
              </a:rPr>
              <a:t>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compare non-nasal and nasal [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	</a:t>
            </a:r>
            <a:r>
              <a:rPr lang="en-US" i="1" dirty="0" smtClean="0"/>
              <a:t>S</a:t>
            </a:r>
            <a:r>
              <a:rPr lang="en-US" dirty="0" smtClean="0"/>
              <a:t> and </a:t>
            </a:r>
            <a:r>
              <a:rPr lang="en-US" i="1" dirty="0" smtClean="0"/>
              <a:t>E</a:t>
            </a:r>
            <a:r>
              <a:rPr lang="en-US" dirty="0" smtClean="0"/>
              <a:t> spoken by male and female speakers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with </a:t>
            </a:r>
            <a:r>
              <a:rPr lang="en-US" dirty="0" err="1" smtClean="0"/>
              <a:t>Praat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WRIT, WIT, LIT, YIT: listen to them, cutting off more and more of the approximant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final /l/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taps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diphthongs; compare /</a:t>
            </a:r>
            <a:r>
              <a:rPr lang="en-US" dirty="0" err="1" smtClean="0"/>
              <a:t>oi</a:t>
            </a:r>
            <a:r>
              <a:rPr lang="en-US" dirty="0" smtClean="0"/>
              <a:t>/ with /or/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creaky voice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Other things: voiced fricatives; [f] vs. [</a:t>
            </a:r>
            <a:r>
              <a:rPr lang="en-US" dirty="0" smtClean="0">
                <a:sym typeface="SILDoulosIPA"/>
              </a:rPr>
              <a:t></a:t>
            </a:r>
            <a:r>
              <a:rPr lang="en-US" dirty="0" smtClean="0"/>
              <a:t>]; octaves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Vowel Plot Practice</a:t>
            </a:r>
            <a:br>
              <a:rPr lang="en-US" dirty="0" smtClean="0"/>
            </a:br>
            <a:r>
              <a:rPr lang="en-US" sz="2200" dirty="0" smtClean="0"/>
              <a:t>These two speakers both have the low back merger.  Look at other clues in their vowel configurations and try to guess where each one is from. </a:t>
            </a:r>
            <a:endParaRPr lang="en-US" sz="22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1584917"/>
          <a:ext cx="4114800" cy="5196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2723040" imgH="3438720" progId="">
                  <p:embed/>
                </p:oleObj>
              </mc:Choice>
              <mc:Fallback>
                <p:oleObj r:id="rId3" imgW="2723040" imgH="34387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84917"/>
                        <a:ext cx="4114800" cy="5196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05401" y="1720821"/>
          <a:ext cx="3946090" cy="5060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5" imgW="2635200" imgH="3379680" progId="">
                  <p:embed/>
                </p:oleObj>
              </mc:Choice>
              <mc:Fallback>
                <p:oleObj r:id="rId5" imgW="2635200" imgH="33796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1" y="1720821"/>
                        <a:ext cx="3946090" cy="5060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IPA chart came from the following website: </a:t>
            </a:r>
            <a:r>
              <a:rPr lang="en-US" dirty="0" smtClean="0">
                <a:hlinkClick r:id="rId2"/>
              </a:rPr>
              <a:t>http://www.langsci.ucl.ac.uk/ipa/IPA_chart_%28C%292005.pdf</a:t>
            </a:r>
            <a:endParaRPr lang="en-US" dirty="0" smtClean="0"/>
          </a:p>
          <a:p>
            <a:r>
              <a:rPr lang="en-US" dirty="0" smtClean="0"/>
              <a:t>Eckert, Penelope.  2005.  Variation, convention, and social meaning.  Paper presented at the annual meeting of the Linguistic Society of America, Oakland, CA, 7 January.  Accessed 9 January 2008 from </a:t>
            </a:r>
            <a:r>
              <a:rPr lang="en-US" u="sng" dirty="0" smtClean="0">
                <a:hlinkClick r:id="rId3"/>
              </a:rPr>
              <a:t>http://www.stanford.edu/~eckert/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Labov</a:t>
            </a:r>
            <a:r>
              <a:rPr lang="en-US" dirty="0" smtClean="0"/>
              <a:t>, William.  1963.  The social motivation of a sound change.  </a:t>
            </a:r>
            <a:r>
              <a:rPr lang="en-US" i="1" dirty="0" smtClean="0"/>
              <a:t>Word</a:t>
            </a:r>
            <a:r>
              <a:rPr lang="en-US" dirty="0" smtClean="0"/>
              <a:t> 19:273-309.</a:t>
            </a:r>
          </a:p>
          <a:p>
            <a:r>
              <a:rPr lang="en-US" dirty="0" err="1" smtClean="0"/>
              <a:t>Labov</a:t>
            </a:r>
            <a:r>
              <a:rPr lang="en-US" dirty="0" smtClean="0"/>
              <a:t>, William.  1975.  On the use of the present to explain the past.  In Luigi </a:t>
            </a:r>
            <a:r>
              <a:rPr lang="en-US" dirty="0" err="1" smtClean="0"/>
              <a:t>Heilmann</a:t>
            </a:r>
            <a:r>
              <a:rPr lang="en-US" dirty="0" smtClean="0"/>
              <a:t> (ed.), </a:t>
            </a:r>
            <a:r>
              <a:rPr lang="en-US" i="1" dirty="0" smtClean="0"/>
              <a:t>Proceedings of the Eleventh International Congress of Linguists, Bologna-Florence, Aug. 28-Sept. 2, 1972</a:t>
            </a:r>
            <a:r>
              <a:rPr lang="en-US" dirty="0" smtClean="0"/>
              <a:t>, vol. 2, 825-51.  Bologna: Il </a:t>
            </a:r>
            <a:r>
              <a:rPr lang="en-US" dirty="0" err="1" smtClean="0"/>
              <a:t>Mulino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Impressionistic (Auditory) Transcription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always the method of choice for dialect geographers, who used a very narrow transcription system</a:t>
            </a:r>
          </a:p>
          <a:p>
            <a:r>
              <a:rPr lang="en-US" dirty="0" smtClean="0"/>
              <a:t>Sociolinguists also used it, but not such a narrow transcription method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Demonstration: the word </a:t>
            </a:r>
            <a:r>
              <a:rPr lang="en-US" i="1" dirty="0" smtClean="0">
                <a:solidFill>
                  <a:srgbClr val="C00000"/>
                </a:solidFill>
              </a:rPr>
              <a:t>code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(each class member say the word and I’ll transcribe it narrowly, like dialect geographers did)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Sociophonetics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younger than the IPA</a:t>
            </a:r>
          </a:p>
          <a:p>
            <a:r>
              <a:rPr lang="en-US" dirty="0" smtClean="0"/>
              <a:t>Acoustic analyses first used in sociolinguistic studies with </a:t>
            </a:r>
            <a:r>
              <a:rPr lang="en-US" dirty="0" err="1" smtClean="0"/>
              <a:t>Labov’s</a:t>
            </a:r>
            <a:r>
              <a:rPr lang="en-US" dirty="0" smtClean="0"/>
              <a:t> Martha’s </a:t>
            </a:r>
            <a:r>
              <a:rPr lang="en-US" dirty="0" err="1" smtClean="0"/>
              <a:t>Vinyard</a:t>
            </a:r>
            <a:r>
              <a:rPr lang="en-US" dirty="0" smtClean="0"/>
              <a:t> study (1963)</a:t>
            </a:r>
          </a:p>
          <a:p>
            <a:r>
              <a:rPr lang="en-US" dirty="0" smtClean="0"/>
              <a:t>First dialect identification experiment was 1952</a:t>
            </a:r>
          </a:p>
          <a:p>
            <a:r>
              <a:rPr lang="en-US" dirty="0" smtClean="0"/>
              <a:t>The name </a:t>
            </a:r>
            <a:r>
              <a:rPr lang="en-US" i="1" dirty="0" err="1" smtClean="0"/>
              <a:t>sociophonetics</a:t>
            </a:r>
            <a:r>
              <a:rPr lang="en-US" dirty="0" smtClean="0"/>
              <a:t> dates from 1974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Sociophonetics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 of sociolinguistics and phonetics (but what does that mean?)</a:t>
            </a:r>
          </a:p>
          <a:p>
            <a:r>
              <a:rPr lang="en-US" dirty="0" smtClean="0"/>
              <a:t>Highly empirical, like both of its source fields</a:t>
            </a:r>
          </a:p>
          <a:p>
            <a:r>
              <a:rPr lang="en-US" dirty="0" smtClean="0"/>
              <a:t>Favors bottom-up approaches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Sociolinguists aim for “naturalness”</a:t>
            </a:r>
          </a:p>
          <a:p>
            <a:r>
              <a:rPr lang="en-US" dirty="0" smtClean="0"/>
              <a:t>Phoneticians aim for </a:t>
            </a:r>
            <a:r>
              <a:rPr lang="en-US" dirty="0" err="1" smtClean="0"/>
              <a:t>replicability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of the ways that </a:t>
            </a:r>
            <a:r>
              <a:rPr lang="en-US" dirty="0" err="1" smtClean="0"/>
              <a:t>sociophonetic</a:t>
            </a:r>
            <a:r>
              <a:rPr lang="en-US" dirty="0" smtClean="0"/>
              <a:t> studies can meet the methodological requirements of both sociolinguistics and phonetics, especially in terms of </a:t>
            </a:r>
            <a:r>
              <a:rPr lang="en-US" dirty="0" err="1" smtClean="0"/>
              <a:t>replicability</a:t>
            </a:r>
            <a:r>
              <a:rPr lang="en-US" dirty="0" smtClean="0"/>
              <a:t>, getting naturalistic data, and defining the speech community?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Aims of Linguistics: First Big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does language change?  Historical linguists wondered about this from the beginning</a:t>
            </a:r>
          </a:p>
          <a:p>
            <a:r>
              <a:rPr lang="en-US" dirty="0" err="1" smtClean="0"/>
              <a:t>Neogrammarian</a:t>
            </a:r>
            <a:r>
              <a:rPr lang="en-US" dirty="0" smtClean="0"/>
              <a:t> Hypothesis (</a:t>
            </a:r>
            <a:r>
              <a:rPr lang="en-US" dirty="0" err="1" smtClean="0"/>
              <a:t>Osthoff</a:t>
            </a:r>
            <a:r>
              <a:rPr lang="en-US" dirty="0" smtClean="0"/>
              <a:t> &amp; </a:t>
            </a:r>
            <a:r>
              <a:rPr lang="en-US" dirty="0" err="1" smtClean="0"/>
              <a:t>Brugman</a:t>
            </a:r>
            <a:r>
              <a:rPr lang="en-US" dirty="0" smtClean="0"/>
              <a:t>, 1870s)—a milestone</a:t>
            </a:r>
          </a:p>
          <a:p>
            <a:r>
              <a:rPr lang="en-US" dirty="0" err="1" smtClean="0"/>
              <a:t>Labov</a:t>
            </a:r>
            <a:r>
              <a:rPr lang="en-US" dirty="0" smtClean="0"/>
              <a:t>, 1975—“the use of the present to explain the past”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Aims of Linguistics: Second Big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structure of language?</a:t>
            </a:r>
          </a:p>
          <a:p>
            <a:r>
              <a:rPr lang="en-US" dirty="0" smtClean="0"/>
              <a:t>Jumping-off point was Saussure and his notions of </a:t>
            </a:r>
            <a:r>
              <a:rPr lang="en-US" i="1" dirty="0" smtClean="0"/>
              <a:t>langue</a:t>
            </a:r>
            <a:r>
              <a:rPr lang="en-US" dirty="0" smtClean="0"/>
              <a:t> and </a:t>
            </a:r>
            <a:r>
              <a:rPr lang="en-US" i="1" dirty="0" smtClean="0"/>
              <a:t>parole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Structuralists</a:t>
            </a:r>
            <a:r>
              <a:rPr lang="en-US" dirty="0" smtClean="0"/>
              <a:t> (Bloomfield and allies) and Prague School (</a:t>
            </a:r>
            <a:r>
              <a:rPr lang="en-US" dirty="0" err="1" smtClean="0"/>
              <a:t>Jakobson</a:t>
            </a:r>
            <a:r>
              <a:rPr lang="en-US" dirty="0" smtClean="0"/>
              <a:t> and others) were limited by technology</a:t>
            </a:r>
          </a:p>
          <a:p>
            <a:r>
              <a:rPr lang="en-US" dirty="0" smtClean="0"/>
              <a:t>Chomsky: notion of </a:t>
            </a:r>
            <a:r>
              <a:rPr lang="en-US" i="1" dirty="0" smtClean="0"/>
              <a:t>competence</a:t>
            </a:r>
            <a:r>
              <a:rPr lang="en-US" dirty="0" smtClean="0"/>
              <a:t>; structure of language in the mind/brain emphasized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834</Words>
  <Application>Microsoft Office PowerPoint</Application>
  <PresentationFormat>On-screen Show (4:3)</PresentationFormat>
  <Paragraphs>97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ENG 528: Language Change Research Seminar</vt:lpstr>
      <vt:lpstr>The International Phonetic Alphabet</vt:lpstr>
      <vt:lpstr>Use of Impressionistic (Auditory) Transcription</vt:lpstr>
      <vt:lpstr>Sociophonetics</vt:lpstr>
      <vt:lpstr>What is Sociophonetics?</vt:lpstr>
      <vt:lpstr>Tensions</vt:lpstr>
      <vt:lpstr>Discussion Question</vt:lpstr>
      <vt:lpstr>General Aims of Linguistics: First Big Question</vt:lpstr>
      <vt:lpstr>General Aims of Linguistics: Second Big Question</vt:lpstr>
      <vt:lpstr>What is linguistics all about?</vt:lpstr>
      <vt:lpstr>Discussion Question</vt:lpstr>
      <vt:lpstr>Structural vs. Functional Linguistics</vt:lpstr>
      <vt:lpstr>Structure and Function within Sociolinguistics</vt:lpstr>
      <vt:lpstr>A Recent Idea</vt:lpstr>
      <vt:lpstr>There’s An Alternative</vt:lpstr>
      <vt:lpstr>Discussion Question</vt:lpstr>
      <vt:lpstr>History of Sociophonetics</vt:lpstr>
      <vt:lpstr>Hypothesis Testing</vt:lpstr>
      <vt:lpstr>Demonstration of Spectrograms</vt:lpstr>
      <vt:lpstr>Demonstration with Praat (1)</vt:lpstr>
      <vt:lpstr>Demonstration with Praat (2)</vt:lpstr>
      <vt:lpstr>Vowel Plot Practice These two speakers both have the low back merger.  Look at other clues in their vowel configurations and try to guess where each one is from. </vt:lpstr>
      <vt:lpstr>References</vt:lpstr>
    </vt:vector>
  </TitlesOfParts>
  <Company>NC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 528: Language Change Research Seminar</dc:title>
  <dc:creator>erthomas</dc:creator>
  <cp:lastModifiedBy>erthomas</cp:lastModifiedBy>
  <cp:revision>15</cp:revision>
  <dcterms:created xsi:type="dcterms:W3CDTF">2011-08-22T20:19:17Z</dcterms:created>
  <dcterms:modified xsi:type="dcterms:W3CDTF">2011-12-30T19:54:38Z</dcterms:modified>
</cp:coreProperties>
</file>